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690" r:id="rId4"/>
    <p:sldMasterId id="2147483705" r:id="rId5"/>
    <p:sldMasterId id="2147483720" r:id="rId6"/>
    <p:sldMasterId id="2147483735" r:id="rId7"/>
  </p:sldMasterIdLst>
  <p:notesMasterIdLst>
    <p:notesMasterId r:id="rId89"/>
  </p:notesMasterIdLst>
  <p:sldIdLst>
    <p:sldId id="300" r:id="rId8"/>
    <p:sldId id="330" r:id="rId9"/>
    <p:sldId id="332" r:id="rId10"/>
    <p:sldId id="333" r:id="rId11"/>
    <p:sldId id="334" r:id="rId12"/>
    <p:sldId id="335" r:id="rId13"/>
    <p:sldId id="337" r:id="rId14"/>
    <p:sldId id="338" r:id="rId15"/>
    <p:sldId id="339" r:id="rId16"/>
    <p:sldId id="340" r:id="rId17"/>
    <p:sldId id="303" r:id="rId18"/>
    <p:sldId id="321" r:id="rId19"/>
    <p:sldId id="353" r:id="rId20"/>
    <p:sldId id="302" r:id="rId21"/>
    <p:sldId id="269" r:id="rId22"/>
    <p:sldId id="274" r:id="rId23"/>
    <p:sldId id="275" r:id="rId24"/>
    <p:sldId id="329" r:id="rId25"/>
    <p:sldId id="341" r:id="rId26"/>
    <p:sldId id="277" r:id="rId27"/>
    <p:sldId id="278" r:id="rId28"/>
    <p:sldId id="279" r:id="rId29"/>
    <p:sldId id="281" r:id="rId30"/>
    <p:sldId id="283" r:id="rId31"/>
    <p:sldId id="284" r:id="rId32"/>
    <p:sldId id="285" r:id="rId33"/>
    <p:sldId id="348" r:id="rId34"/>
    <p:sldId id="349" r:id="rId35"/>
    <p:sldId id="350" r:id="rId36"/>
    <p:sldId id="351" r:id="rId37"/>
    <p:sldId id="352" r:id="rId38"/>
    <p:sldId id="346" r:id="rId39"/>
    <p:sldId id="343" r:id="rId40"/>
    <p:sldId id="347" r:id="rId41"/>
    <p:sldId id="345" r:id="rId42"/>
    <p:sldId id="286" r:id="rId43"/>
    <p:sldId id="287" r:id="rId44"/>
    <p:sldId id="354" r:id="rId45"/>
    <p:sldId id="356" r:id="rId46"/>
    <p:sldId id="289" r:id="rId47"/>
    <p:sldId id="355" r:id="rId48"/>
    <p:sldId id="290" r:id="rId49"/>
    <p:sldId id="359" r:id="rId50"/>
    <p:sldId id="291" r:id="rId51"/>
    <p:sldId id="295" r:id="rId52"/>
    <p:sldId id="358" r:id="rId53"/>
    <p:sldId id="360" r:id="rId54"/>
    <p:sldId id="361" r:id="rId55"/>
    <p:sldId id="362" r:id="rId56"/>
    <p:sldId id="304" r:id="rId57"/>
    <p:sldId id="370" r:id="rId58"/>
    <p:sldId id="363" r:id="rId59"/>
    <p:sldId id="364" r:id="rId60"/>
    <p:sldId id="365" r:id="rId61"/>
    <p:sldId id="367" r:id="rId62"/>
    <p:sldId id="368" r:id="rId63"/>
    <p:sldId id="369" r:id="rId64"/>
    <p:sldId id="322" r:id="rId65"/>
    <p:sldId id="323" r:id="rId66"/>
    <p:sldId id="324" r:id="rId67"/>
    <p:sldId id="325" r:id="rId68"/>
    <p:sldId id="326" r:id="rId69"/>
    <p:sldId id="327" r:id="rId70"/>
    <p:sldId id="328" r:id="rId71"/>
    <p:sldId id="306" r:id="rId72"/>
    <p:sldId id="307" r:id="rId73"/>
    <p:sldId id="308" r:id="rId74"/>
    <p:sldId id="319" r:id="rId75"/>
    <p:sldId id="320" r:id="rId76"/>
    <p:sldId id="296" r:id="rId77"/>
    <p:sldId id="297" r:id="rId78"/>
    <p:sldId id="298" r:id="rId79"/>
    <p:sldId id="310" r:id="rId80"/>
    <p:sldId id="311" r:id="rId81"/>
    <p:sldId id="312" r:id="rId82"/>
    <p:sldId id="313" r:id="rId83"/>
    <p:sldId id="314" r:id="rId84"/>
    <p:sldId id="315" r:id="rId85"/>
    <p:sldId id="316" r:id="rId86"/>
    <p:sldId id="317" r:id="rId87"/>
    <p:sldId id="31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3" d="100"/>
          <a:sy n="73" d="100"/>
        </p:scale>
        <p:origin x="404"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notesMaster" Target="notesMasters/notesMaster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B7E8-9886-4058-B1DD-5F4CD39321A3}" type="datetimeFigureOut">
              <a:rPr lang="en-US" smtClean="0"/>
              <a:t>6/10/2023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548003-475E-4B59-95F3-160BE6BE8E0E}" type="slidenum">
              <a:rPr lang="en-US" smtClean="0"/>
              <a:t>‹#›</a:t>
            </a:fld>
            <a:endParaRPr lang="en-US"/>
          </a:p>
        </p:txBody>
      </p:sp>
    </p:spTree>
    <p:extLst>
      <p:ext uri="{BB962C8B-B14F-4D97-AF65-F5344CB8AC3E}">
        <p14:creationId xmlns:p14="http://schemas.microsoft.com/office/powerpoint/2010/main" val="213626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48003-475E-4B59-95F3-160BE6BE8E0E}" type="slidenum">
              <a:rPr lang="en-US" smtClean="0"/>
              <a:t>37</a:t>
            </a:fld>
            <a:endParaRPr lang="en-US"/>
          </a:p>
        </p:txBody>
      </p:sp>
    </p:spTree>
    <p:extLst>
      <p:ext uri="{BB962C8B-B14F-4D97-AF65-F5344CB8AC3E}">
        <p14:creationId xmlns:p14="http://schemas.microsoft.com/office/powerpoint/2010/main" val="30079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48003-475E-4B59-95F3-160BE6BE8E0E}" type="slidenum">
              <a:rPr lang="en-US" smtClean="0"/>
              <a:t>40</a:t>
            </a:fld>
            <a:endParaRPr lang="en-US"/>
          </a:p>
        </p:txBody>
      </p:sp>
    </p:spTree>
    <p:extLst>
      <p:ext uri="{BB962C8B-B14F-4D97-AF65-F5344CB8AC3E}">
        <p14:creationId xmlns:p14="http://schemas.microsoft.com/office/powerpoint/2010/main" val="2273790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E732D9-7769-4614-9BF9-DF6069F540DE}" type="slidenum">
              <a:rPr lang="en-US">
                <a:latin typeface="Arial" panose="020B0604020202020204" pitchFamily="34" charset="0"/>
              </a:rPr>
              <a:pPr>
                <a:spcBef>
                  <a:spcPct val="0"/>
                </a:spcBef>
              </a:pPr>
              <a:t>46</a:t>
            </a:fld>
            <a:endParaRPr lang="en-US">
              <a:latin typeface="Arial" panose="020B0604020202020204" pitchFamily="34" charset="0"/>
            </a:endParaRPr>
          </a:p>
        </p:txBody>
      </p:sp>
    </p:spTree>
    <p:extLst>
      <p:ext uri="{BB962C8B-B14F-4D97-AF65-F5344CB8AC3E}">
        <p14:creationId xmlns:p14="http://schemas.microsoft.com/office/powerpoint/2010/main" val="2716298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F6185A7-7348-429E-8B70-0A65E375B244}"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a:t>
            </a:fld>
            <a:endParaRPr lang="en-US"/>
          </a:p>
        </p:txBody>
      </p:sp>
    </p:spTree>
    <p:extLst>
      <p:ext uri="{BB962C8B-B14F-4D97-AF65-F5344CB8AC3E}">
        <p14:creationId xmlns:p14="http://schemas.microsoft.com/office/powerpoint/2010/main" val="3755461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2ED288-55BD-4F23-B43F-183EDB20E723}"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a:t>
            </a:fld>
            <a:endParaRPr lang="en-US"/>
          </a:p>
        </p:txBody>
      </p:sp>
    </p:spTree>
    <p:extLst>
      <p:ext uri="{BB962C8B-B14F-4D97-AF65-F5344CB8AC3E}">
        <p14:creationId xmlns:p14="http://schemas.microsoft.com/office/powerpoint/2010/main" val="190794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8F433F-E458-46C7-A013-8FFE5EB24584}"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a:t>
            </a:fld>
            <a:endParaRPr lang="en-US"/>
          </a:p>
        </p:txBody>
      </p:sp>
    </p:spTree>
    <p:extLst>
      <p:ext uri="{BB962C8B-B14F-4D97-AF65-F5344CB8AC3E}">
        <p14:creationId xmlns:p14="http://schemas.microsoft.com/office/powerpoint/2010/main" val="3926195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212418" y="2116139"/>
            <a:ext cx="5829300" cy="4135437"/>
          </a:xfrm>
        </p:spPr>
        <p:txBody>
          <a:bodyPr/>
          <a:lstStyle/>
          <a:p>
            <a:pPr lvl="0"/>
            <a:endParaRPr lang="en-US" noProof="0" smtClean="0"/>
          </a:p>
        </p:txBody>
      </p:sp>
      <p:sp>
        <p:nvSpPr>
          <p:cNvPr id="5" name="Rectangle 24"/>
          <p:cNvSpPr>
            <a:spLocks noGrp="1" noChangeArrowheads="1"/>
          </p:cNvSpPr>
          <p:nvPr>
            <p:ph type="dt" sz="half" idx="10"/>
          </p:nvPr>
        </p:nvSpPr>
        <p:spPr/>
        <p:txBody>
          <a:bodyPr/>
          <a:lstStyle>
            <a:lvl1pPr>
              <a:defRPr/>
            </a:lvl1pPr>
          </a:lstStyle>
          <a:p>
            <a:pPr>
              <a:defRPr/>
            </a:pPr>
            <a:endParaRPr lang="en-US"/>
          </a:p>
        </p:txBody>
      </p:sp>
      <p:sp>
        <p:nvSpPr>
          <p:cNvPr id="6" name="Rectangle 25"/>
          <p:cNvSpPr>
            <a:spLocks noGrp="1" noChangeArrowheads="1"/>
          </p:cNvSpPr>
          <p:nvPr>
            <p:ph type="ftr" sz="quarter" idx="11"/>
          </p:nvPr>
        </p:nvSpPr>
        <p:spPr/>
        <p:txBody>
          <a:bodyPr/>
          <a:lstStyle>
            <a:lvl1pPr>
              <a:defRPr/>
            </a:lvl1pPr>
          </a:lstStyle>
          <a:p>
            <a:pPr>
              <a:defRPr/>
            </a:pPr>
            <a:endParaRPr lang="en-US"/>
          </a:p>
        </p:txBody>
      </p:sp>
      <p:sp>
        <p:nvSpPr>
          <p:cNvPr id="7" name="Rectangle 26"/>
          <p:cNvSpPr>
            <a:spLocks noGrp="1" noChangeArrowheads="1"/>
          </p:cNvSpPr>
          <p:nvPr>
            <p:ph type="sldNum" sz="quarter" idx="12"/>
          </p:nvPr>
        </p:nvSpPr>
        <p:spPr/>
        <p:txBody>
          <a:bodyPr/>
          <a:lstStyle>
            <a:lvl1pPr>
              <a:defRPr smtClean="0"/>
            </a:lvl1pPr>
          </a:lstStyle>
          <a:p>
            <a:pPr>
              <a:defRPr/>
            </a:pPr>
            <a:fld id="{553EEFE0-F70C-45A2-8BBC-1C258E315413}" type="slidenum">
              <a:rPr lang="en-US"/>
              <a:pPr>
                <a:defRPr/>
              </a:pPr>
              <a:t>‹#›</a:t>
            </a:fld>
            <a:endParaRPr lang="en-US"/>
          </a:p>
        </p:txBody>
      </p:sp>
    </p:spTree>
    <p:extLst>
      <p:ext uri="{BB962C8B-B14F-4D97-AF65-F5344CB8AC3E}">
        <p14:creationId xmlns:p14="http://schemas.microsoft.com/office/powerpoint/2010/main" val="645735082"/>
      </p:ext>
    </p:extLst>
  </p:cSld>
  <p:clrMapOvr>
    <a:masterClrMapping/>
  </p:clrMapOvr>
  <p:transition>
    <p:check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1C1B9B6-8ED6-4144-A64E-A6FEBB55EF21}"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2CE8AED-31D8-4401-A576-8E949FA05BE1}" type="slidenum">
              <a:rPr lang="en-US"/>
              <a:pPr>
                <a:defRPr/>
              </a:pPr>
              <a:t>‹#›</a:t>
            </a:fld>
            <a:endParaRPr lang="en-US"/>
          </a:p>
        </p:txBody>
      </p:sp>
    </p:spTree>
    <p:extLst>
      <p:ext uri="{BB962C8B-B14F-4D97-AF65-F5344CB8AC3E}">
        <p14:creationId xmlns:p14="http://schemas.microsoft.com/office/powerpoint/2010/main" val="493692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6D93D7A-C839-4259-A471-511C63B5B4D8}"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3D685FF-C907-4E49-ADDB-7F497C14D9A8}" type="slidenum">
              <a:rPr lang="en-US"/>
              <a:pPr>
                <a:defRPr/>
              </a:pPr>
              <a:t>‹#›</a:t>
            </a:fld>
            <a:endParaRPr lang="en-US"/>
          </a:p>
        </p:txBody>
      </p:sp>
    </p:spTree>
    <p:extLst>
      <p:ext uri="{BB962C8B-B14F-4D97-AF65-F5344CB8AC3E}">
        <p14:creationId xmlns:p14="http://schemas.microsoft.com/office/powerpoint/2010/main" val="3537197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C866B7C-711E-440D-B2BE-BCDF6968146C}"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0902D93-EFFE-412F-85C8-715B6B817395}" type="slidenum">
              <a:rPr lang="en-US"/>
              <a:pPr>
                <a:defRPr/>
              </a:pPr>
              <a:t>‹#›</a:t>
            </a:fld>
            <a:endParaRPr lang="en-US"/>
          </a:p>
        </p:txBody>
      </p:sp>
    </p:spTree>
    <p:extLst>
      <p:ext uri="{BB962C8B-B14F-4D97-AF65-F5344CB8AC3E}">
        <p14:creationId xmlns:p14="http://schemas.microsoft.com/office/powerpoint/2010/main" val="3040396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47DDAB0-5625-4B11-9264-26B14DDD485F}"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9BDF426-7663-4CDF-8B88-24E45FF22186}" type="slidenum">
              <a:rPr lang="en-US"/>
              <a:pPr>
                <a:defRPr/>
              </a:pPr>
              <a:t>‹#›</a:t>
            </a:fld>
            <a:endParaRPr lang="en-US"/>
          </a:p>
        </p:txBody>
      </p:sp>
    </p:spTree>
    <p:extLst>
      <p:ext uri="{BB962C8B-B14F-4D97-AF65-F5344CB8AC3E}">
        <p14:creationId xmlns:p14="http://schemas.microsoft.com/office/powerpoint/2010/main" val="2318924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3702082-0B19-4B2F-9C0C-859240D2001E}" type="datetime1">
              <a:rPr lang="en-US">
                <a:solidFill>
                  <a:prstClr val="black">
                    <a:tint val="75000"/>
                  </a:prstClr>
                </a:solidFill>
              </a:rPr>
              <a:pPr>
                <a:defRPr/>
              </a:pPr>
              <a:t>6/10/2023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27F0AAB-3DC4-4894-894F-D70A0B18ED65}" type="slidenum">
              <a:rPr lang="en-US"/>
              <a:pPr>
                <a:defRPr/>
              </a:pPr>
              <a:t>‹#›</a:t>
            </a:fld>
            <a:endParaRPr lang="en-US"/>
          </a:p>
        </p:txBody>
      </p:sp>
    </p:spTree>
    <p:extLst>
      <p:ext uri="{BB962C8B-B14F-4D97-AF65-F5344CB8AC3E}">
        <p14:creationId xmlns:p14="http://schemas.microsoft.com/office/powerpoint/2010/main" val="2533286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634F1F4-08F1-4D55-9C99-8BDD8A6ED0F3}" type="datetime1">
              <a:rPr lang="en-US">
                <a:solidFill>
                  <a:prstClr val="black">
                    <a:tint val="75000"/>
                  </a:prstClr>
                </a:solidFill>
              </a:rPr>
              <a:pPr>
                <a:defRPr/>
              </a:pPr>
              <a:t>6/10/2023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0009CCA-8C80-41FC-BA52-AAE002F2D25E}" type="slidenum">
              <a:rPr lang="en-US"/>
              <a:pPr>
                <a:defRPr/>
              </a:pPr>
              <a:t>‹#›</a:t>
            </a:fld>
            <a:endParaRPr lang="en-US"/>
          </a:p>
        </p:txBody>
      </p:sp>
    </p:spTree>
    <p:extLst>
      <p:ext uri="{BB962C8B-B14F-4D97-AF65-F5344CB8AC3E}">
        <p14:creationId xmlns:p14="http://schemas.microsoft.com/office/powerpoint/2010/main" val="1649566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E8A5F65-461D-4006-A3D2-969387518713}" type="datetime1">
              <a:rPr lang="en-US">
                <a:solidFill>
                  <a:prstClr val="black">
                    <a:tint val="75000"/>
                  </a:prstClr>
                </a:solidFill>
              </a:rPr>
              <a:pPr>
                <a:defRPr/>
              </a:pPr>
              <a:t>6/10/2023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D338E9D-5FAF-4F6C-9955-3CBED45A6474}" type="slidenum">
              <a:rPr lang="en-US"/>
              <a:pPr>
                <a:defRPr/>
              </a:pPr>
              <a:t>‹#›</a:t>
            </a:fld>
            <a:endParaRPr lang="en-US"/>
          </a:p>
        </p:txBody>
      </p:sp>
    </p:spTree>
    <p:extLst>
      <p:ext uri="{BB962C8B-B14F-4D97-AF65-F5344CB8AC3E}">
        <p14:creationId xmlns:p14="http://schemas.microsoft.com/office/powerpoint/2010/main" val="4207702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4C1DE0-5ECB-40B3-9516-C192DD952312}"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a:t>
            </a:fld>
            <a:endParaRPr lang="en-US"/>
          </a:p>
        </p:txBody>
      </p:sp>
    </p:spTree>
    <p:extLst>
      <p:ext uri="{BB962C8B-B14F-4D97-AF65-F5344CB8AC3E}">
        <p14:creationId xmlns:p14="http://schemas.microsoft.com/office/powerpoint/2010/main" val="5027942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B9B958B-1AF5-451F-B3AC-FCDBB9F7738E}"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A0CE6FF-B699-44C9-87A4-F489DB94DC32}" type="slidenum">
              <a:rPr lang="en-US"/>
              <a:pPr>
                <a:defRPr/>
              </a:pPr>
              <a:t>‹#›</a:t>
            </a:fld>
            <a:endParaRPr lang="en-US"/>
          </a:p>
        </p:txBody>
      </p:sp>
    </p:spTree>
    <p:extLst>
      <p:ext uri="{BB962C8B-B14F-4D97-AF65-F5344CB8AC3E}">
        <p14:creationId xmlns:p14="http://schemas.microsoft.com/office/powerpoint/2010/main" val="2773791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442F74E-D440-489E-9721-216B4400AA77}"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7BB3D3-4BE6-43F6-85A6-11A6B08DDF8E}" type="slidenum">
              <a:rPr lang="en-US"/>
              <a:pPr>
                <a:defRPr/>
              </a:pPr>
              <a:t>‹#›</a:t>
            </a:fld>
            <a:endParaRPr lang="en-US"/>
          </a:p>
        </p:txBody>
      </p:sp>
    </p:spTree>
    <p:extLst>
      <p:ext uri="{BB962C8B-B14F-4D97-AF65-F5344CB8AC3E}">
        <p14:creationId xmlns:p14="http://schemas.microsoft.com/office/powerpoint/2010/main" val="1069809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24408F0-7955-47C5-AE84-74989A2FB5B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6E292A1-E208-437B-B9AB-B12DEAFD7EE3}" type="slidenum">
              <a:rPr lang="en-US"/>
              <a:pPr>
                <a:defRPr/>
              </a:pPr>
              <a:t>‹#›</a:t>
            </a:fld>
            <a:endParaRPr lang="en-US"/>
          </a:p>
        </p:txBody>
      </p:sp>
    </p:spTree>
    <p:extLst>
      <p:ext uri="{BB962C8B-B14F-4D97-AF65-F5344CB8AC3E}">
        <p14:creationId xmlns:p14="http://schemas.microsoft.com/office/powerpoint/2010/main" val="788107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6450D8D-A995-4A38-9880-A6C4FF9CC89F}"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F717EF8-339D-486F-AA65-84D1D84D4167}" type="slidenum">
              <a:rPr lang="en-US"/>
              <a:pPr>
                <a:defRPr/>
              </a:pPr>
              <a:t>‹#›</a:t>
            </a:fld>
            <a:endParaRPr lang="en-US"/>
          </a:p>
        </p:txBody>
      </p:sp>
    </p:spTree>
    <p:extLst>
      <p:ext uri="{BB962C8B-B14F-4D97-AF65-F5344CB8AC3E}">
        <p14:creationId xmlns:p14="http://schemas.microsoft.com/office/powerpoint/2010/main" val="1387758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179918" y="2116139"/>
            <a:ext cx="5829300" cy="4135437"/>
          </a:xfrm>
        </p:spPr>
        <p:txBody>
          <a:bodyPr/>
          <a:lstStyle/>
          <a:p>
            <a:pPr lvl="0"/>
            <a:endParaRPr lang="en-US" noProof="0" smtClean="0"/>
          </a:p>
        </p:txBody>
      </p:sp>
      <p:sp>
        <p:nvSpPr>
          <p:cNvPr id="4" name="Text Placeholder 3"/>
          <p:cNvSpPr>
            <a:spLocks noGrp="1"/>
          </p:cNvSpPr>
          <p:nvPr>
            <p:ph type="body"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2E1F69CD-05EC-467A-B698-8B2E879F7736}" type="slidenum">
              <a:rPr lang="en-US"/>
              <a:pPr>
                <a:defRPr/>
              </a:pPr>
              <a:t>‹#›</a:t>
            </a:fld>
            <a:endParaRPr lang="en-US"/>
          </a:p>
        </p:txBody>
      </p:sp>
    </p:spTree>
    <p:extLst>
      <p:ext uri="{BB962C8B-B14F-4D97-AF65-F5344CB8AC3E}">
        <p14:creationId xmlns:p14="http://schemas.microsoft.com/office/powerpoint/2010/main" val="429061346"/>
      </p:ext>
    </p:extLst>
  </p:cSld>
  <p:clrMapOvr>
    <a:masterClrMapping/>
  </p:clrMapOvr>
  <p:transition>
    <p:check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212418" y="2116139"/>
            <a:ext cx="5829300" cy="4135437"/>
          </a:xfrm>
        </p:spPr>
        <p:txBody>
          <a:bodyPr/>
          <a:lstStyle/>
          <a:p>
            <a:pPr lvl="0"/>
            <a:endParaRPr lang="en-US" noProof="0" smtClean="0"/>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553EEFE0-F70C-45A2-8BBC-1C258E315413}" type="slidenum">
              <a:rPr lang="en-US"/>
              <a:pPr>
                <a:defRPr/>
              </a:pPr>
              <a:t>‹#›</a:t>
            </a:fld>
            <a:endParaRPr lang="en-US"/>
          </a:p>
        </p:txBody>
      </p:sp>
    </p:spTree>
    <p:extLst>
      <p:ext uri="{BB962C8B-B14F-4D97-AF65-F5344CB8AC3E}">
        <p14:creationId xmlns:p14="http://schemas.microsoft.com/office/powerpoint/2010/main" val="1883103402"/>
      </p:ext>
    </p:extLst>
  </p:cSld>
  <p:clrMapOvr>
    <a:masterClrMapping/>
  </p:clrMapOvr>
  <p:transition>
    <p:check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76587561-2D0F-4E8B-A3FD-6B927C4A7BC3}" type="slidenum">
              <a:rPr lang="en-US"/>
              <a:pPr>
                <a:defRPr/>
              </a:pPr>
              <a:t>‹#›</a:t>
            </a:fld>
            <a:endParaRPr lang="en-US"/>
          </a:p>
        </p:txBody>
      </p:sp>
    </p:spTree>
    <p:extLst>
      <p:ext uri="{BB962C8B-B14F-4D97-AF65-F5344CB8AC3E}">
        <p14:creationId xmlns:p14="http://schemas.microsoft.com/office/powerpoint/2010/main" val="2561201888"/>
      </p:ext>
    </p:extLst>
  </p:cSld>
  <p:clrMapOvr>
    <a:masterClrMapping/>
  </p:clrMapOvr>
  <p:transition>
    <p:check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1C1B9B6-8ED6-4144-A64E-A6FEBB55EF21}"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2CE8AED-31D8-4401-A576-8E949FA05BE1}" type="slidenum">
              <a:rPr lang="en-US"/>
              <a:pPr>
                <a:defRPr/>
              </a:pPr>
              <a:t>‹#›</a:t>
            </a:fld>
            <a:endParaRPr lang="en-US"/>
          </a:p>
        </p:txBody>
      </p:sp>
    </p:spTree>
    <p:extLst>
      <p:ext uri="{BB962C8B-B14F-4D97-AF65-F5344CB8AC3E}">
        <p14:creationId xmlns:p14="http://schemas.microsoft.com/office/powerpoint/2010/main" val="22441086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6D93D7A-C839-4259-A471-511C63B5B4D8}"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3D685FF-C907-4E49-ADDB-7F497C14D9A8}" type="slidenum">
              <a:rPr lang="en-US"/>
              <a:pPr>
                <a:defRPr/>
              </a:pPr>
              <a:t>‹#›</a:t>
            </a:fld>
            <a:endParaRPr lang="en-US"/>
          </a:p>
        </p:txBody>
      </p:sp>
    </p:spTree>
    <p:extLst>
      <p:ext uri="{BB962C8B-B14F-4D97-AF65-F5344CB8AC3E}">
        <p14:creationId xmlns:p14="http://schemas.microsoft.com/office/powerpoint/2010/main" val="239315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C866B7C-711E-440D-B2BE-BCDF6968146C}"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0902D93-EFFE-412F-85C8-715B6B817395}" type="slidenum">
              <a:rPr lang="en-US"/>
              <a:pPr>
                <a:defRPr/>
              </a:pPr>
              <a:t>‹#›</a:t>
            </a:fld>
            <a:endParaRPr lang="en-US"/>
          </a:p>
        </p:txBody>
      </p:sp>
    </p:spTree>
    <p:extLst>
      <p:ext uri="{BB962C8B-B14F-4D97-AF65-F5344CB8AC3E}">
        <p14:creationId xmlns:p14="http://schemas.microsoft.com/office/powerpoint/2010/main" val="3603523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EFB0A4-3038-4738-BDA5-1AF9F5EA2132}"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a:t>
            </a:fld>
            <a:endParaRPr lang="en-US"/>
          </a:p>
        </p:txBody>
      </p:sp>
    </p:spTree>
    <p:extLst>
      <p:ext uri="{BB962C8B-B14F-4D97-AF65-F5344CB8AC3E}">
        <p14:creationId xmlns:p14="http://schemas.microsoft.com/office/powerpoint/2010/main" val="3384095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47DDAB0-5625-4B11-9264-26B14DDD485F}"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9BDF426-7663-4CDF-8B88-24E45FF22186}" type="slidenum">
              <a:rPr lang="en-US"/>
              <a:pPr>
                <a:defRPr/>
              </a:pPr>
              <a:t>‹#›</a:t>
            </a:fld>
            <a:endParaRPr lang="en-US"/>
          </a:p>
        </p:txBody>
      </p:sp>
    </p:spTree>
    <p:extLst>
      <p:ext uri="{BB962C8B-B14F-4D97-AF65-F5344CB8AC3E}">
        <p14:creationId xmlns:p14="http://schemas.microsoft.com/office/powerpoint/2010/main" val="12811910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3702082-0B19-4B2F-9C0C-859240D2001E}" type="datetime1">
              <a:rPr lang="en-US">
                <a:solidFill>
                  <a:prstClr val="black">
                    <a:tint val="75000"/>
                  </a:prstClr>
                </a:solidFill>
              </a:rPr>
              <a:pPr>
                <a:defRPr/>
              </a:pPr>
              <a:t>6/10/2023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27F0AAB-3DC4-4894-894F-D70A0B18ED65}" type="slidenum">
              <a:rPr lang="en-US"/>
              <a:pPr>
                <a:defRPr/>
              </a:pPr>
              <a:t>‹#›</a:t>
            </a:fld>
            <a:endParaRPr lang="en-US"/>
          </a:p>
        </p:txBody>
      </p:sp>
    </p:spTree>
    <p:extLst>
      <p:ext uri="{BB962C8B-B14F-4D97-AF65-F5344CB8AC3E}">
        <p14:creationId xmlns:p14="http://schemas.microsoft.com/office/powerpoint/2010/main" val="3224148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634F1F4-08F1-4D55-9C99-8BDD8A6ED0F3}" type="datetime1">
              <a:rPr lang="en-US">
                <a:solidFill>
                  <a:prstClr val="black">
                    <a:tint val="75000"/>
                  </a:prstClr>
                </a:solidFill>
              </a:rPr>
              <a:pPr>
                <a:defRPr/>
              </a:pPr>
              <a:t>6/10/2023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0009CCA-8C80-41FC-BA52-AAE002F2D25E}" type="slidenum">
              <a:rPr lang="en-US"/>
              <a:pPr>
                <a:defRPr/>
              </a:pPr>
              <a:t>‹#›</a:t>
            </a:fld>
            <a:endParaRPr lang="en-US"/>
          </a:p>
        </p:txBody>
      </p:sp>
    </p:spTree>
    <p:extLst>
      <p:ext uri="{BB962C8B-B14F-4D97-AF65-F5344CB8AC3E}">
        <p14:creationId xmlns:p14="http://schemas.microsoft.com/office/powerpoint/2010/main" val="19913169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E8A5F65-461D-4006-A3D2-969387518713}" type="datetime1">
              <a:rPr lang="en-US">
                <a:solidFill>
                  <a:prstClr val="black">
                    <a:tint val="75000"/>
                  </a:prstClr>
                </a:solidFill>
              </a:rPr>
              <a:pPr>
                <a:defRPr/>
              </a:pPr>
              <a:t>6/10/2023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D338E9D-5FAF-4F6C-9955-3CBED45A6474}" type="slidenum">
              <a:rPr lang="en-US"/>
              <a:pPr>
                <a:defRPr/>
              </a:pPr>
              <a:t>‹#›</a:t>
            </a:fld>
            <a:endParaRPr lang="en-US"/>
          </a:p>
        </p:txBody>
      </p:sp>
    </p:spTree>
    <p:extLst>
      <p:ext uri="{BB962C8B-B14F-4D97-AF65-F5344CB8AC3E}">
        <p14:creationId xmlns:p14="http://schemas.microsoft.com/office/powerpoint/2010/main" val="28558912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B9B958B-1AF5-451F-B3AC-FCDBB9F7738E}"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A0CE6FF-B699-44C9-87A4-F489DB94DC32}" type="slidenum">
              <a:rPr lang="en-US"/>
              <a:pPr>
                <a:defRPr/>
              </a:pPr>
              <a:t>‹#›</a:t>
            </a:fld>
            <a:endParaRPr lang="en-US"/>
          </a:p>
        </p:txBody>
      </p:sp>
    </p:spTree>
    <p:extLst>
      <p:ext uri="{BB962C8B-B14F-4D97-AF65-F5344CB8AC3E}">
        <p14:creationId xmlns:p14="http://schemas.microsoft.com/office/powerpoint/2010/main" val="19149784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442F74E-D440-489E-9721-216B4400AA77}"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7BB3D3-4BE6-43F6-85A6-11A6B08DDF8E}" type="slidenum">
              <a:rPr lang="en-US"/>
              <a:pPr>
                <a:defRPr/>
              </a:pPr>
              <a:t>‹#›</a:t>
            </a:fld>
            <a:endParaRPr lang="en-US"/>
          </a:p>
        </p:txBody>
      </p:sp>
    </p:spTree>
    <p:extLst>
      <p:ext uri="{BB962C8B-B14F-4D97-AF65-F5344CB8AC3E}">
        <p14:creationId xmlns:p14="http://schemas.microsoft.com/office/powerpoint/2010/main" val="17469579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24408F0-7955-47C5-AE84-74989A2FB5B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6E292A1-E208-437B-B9AB-B12DEAFD7EE3}" type="slidenum">
              <a:rPr lang="en-US"/>
              <a:pPr>
                <a:defRPr/>
              </a:pPr>
              <a:t>‹#›</a:t>
            </a:fld>
            <a:endParaRPr lang="en-US"/>
          </a:p>
        </p:txBody>
      </p:sp>
    </p:spTree>
    <p:extLst>
      <p:ext uri="{BB962C8B-B14F-4D97-AF65-F5344CB8AC3E}">
        <p14:creationId xmlns:p14="http://schemas.microsoft.com/office/powerpoint/2010/main" val="24450815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6450D8D-A995-4A38-9880-A6C4FF9CC89F}"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F717EF8-339D-486F-AA65-84D1D84D4167}" type="slidenum">
              <a:rPr lang="en-US"/>
              <a:pPr>
                <a:defRPr/>
              </a:pPr>
              <a:t>‹#›</a:t>
            </a:fld>
            <a:endParaRPr lang="en-US"/>
          </a:p>
        </p:txBody>
      </p:sp>
    </p:spTree>
    <p:extLst>
      <p:ext uri="{BB962C8B-B14F-4D97-AF65-F5344CB8AC3E}">
        <p14:creationId xmlns:p14="http://schemas.microsoft.com/office/powerpoint/2010/main" val="14597442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179918" y="2116139"/>
            <a:ext cx="5829300" cy="4135437"/>
          </a:xfrm>
        </p:spPr>
        <p:txBody>
          <a:bodyPr/>
          <a:lstStyle/>
          <a:p>
            <a:pPr lvl="0"/>
            <a:endParaRPr lang="en-US" noProof="0" smtClean="0"/>
          </a:p>
        </p:txBody>
      </p:sp>
      <p:sp>
        <p:nvSpPr>
          <p:cNvPr id="4" name="Text Placeholder 3"/>
          <p:cNvSpPr>
            <a:spLocks noGrp="1"/>
          </p:cNvSpPr>
          <p:nvPr>
            <p:ph type="body"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2E1F69CD-05EC-467A-B698-8B2E879F7736}" type="slidenum">
              <a:rPr lang="en-US"/>
              <a:pPr>
                <a:defRPr/>
              </a:pPr>
              <a:t>‹#›</a:t>
            </a:fld>
            <a:endParaRPr lang="en-US"/>
          </a:p>
        </p:txBody>
      </p:sp>
    </p:spTree>
    <p:extLst>
      <p:ext uri="{BB962C8B-B14F-4D97-AF65-F5344CB8AC3E}">
        <p14:creationId xmlns:p14="http://schemas.microsoft.com/office/powerpoint/2010/main" val="2344620159"/>
      </p:ext>
    </p:extLst>
  </p:cSld>
  <p:clrMapOvr>
    <a:masterClrMapping/>
  </p:clrMapOvr>
  <p:transition>
    <p:checke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212418" y="2116139"/>
            <a:ext cx="5829300" cy="4135437"/>
          </a:xfrm>
        </p:spPr>
        <p:txBody>
          <a:bodyPr/>
          <a:lstStyle/>
          <a:p>
            <a:pPr lvl="0"/>
            <a:endParaRPr lang="en-US" noProof="0" smtClean="0"/>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553EEFE0-F70C-45A2-8BBC-1C258E315413}" type="slidenum">
              <a:rPr lang="en-US"/>
              <a:pPr>
                <a:defRPr/>
              </a:pPr>
              <a:t>‹#›</a:t>
            </a:fld>
            <a:endParaRPr lang="en-US"/>
          </a:p>
        </p:txBody>
      </p:sp>
    </p:spTree>
    <p:extLst>
      <p:ext uri="{BB962C8B-B14F-4D97-AF65-F5344CB8AC3E}">
        <p14:creationId xmlns:p14="http://schemas.microsoft.com/office/powerpoint/2010/main" val="3290329007"/>
      </p:ext>
    </p:extLst>
  </p:cSld>
  <p:clrMapOvr>
    <a:masterClrMapping/>
  </p:clrMapOvr>
  <p:transition>
    <p:check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CD9B93-A344-4E7E-96E8-4E12AEC4C41B}" type="datetime1">
              <a:rPr lang="en-US" smtClean="0"/>
              <a:t>6/10/2023</a:t>
            </a:fld>
            <a:endParaRPr lang="en-US"/>
          </a:p>
        </p:txBody>
      </p:sp>
      <p:sp>
        <p:nvSpPr>
          <p:cNvPr id="6" name="Footer Placeholder 5"/>
          <p:cNvSpPr>
            <a:spLocks noGrp="1"/>
          </p:cNvSpPr>
          <p:nvPr>
            <p:ph type="ftr" sz="quarter" idx="11"/>
          </p:nvPr>
        </p:nvSpPr>
        <p:spPr/>
        <p:txBody>
          <a:bodyPr/>
          <a:lstStyle/>
          <a:p>
            <a:r>
              <a:rPr lang="en-US"/>
              <a:t>BG Humayun MIST</a:t>
            </a:r>
          </a:p>
        </p:txBody>
      </p:sp>
      <p:sp>
        <p:nvSpPr>
          <p:cNvPr id="7" name="Slide Number Placeholder 6"/>
          <p:cNvSpPr>
            <a:spLocks noGrp="1"/>
          </p:cNvSpPr>
          <p:nvPr>
            <p:ph type="sldNum" sz="quarter" idx="12"/>
          </p:nvPr>
        </p:nvSpPr>
        <p:spPr/>
        <p:txBody>
          <a:bodyPr/>
          <a:lstStyle/>
          <a:p>
            <a:fld id="{FD3A9C47-6F93-46A7-AC03-373FACF4FD6C}" type="slidenum">
              <a:rPr lang="en-US" smtClean="0"/>
              <a:t>‹#›</a:t>
            </a:fld>
            <a:endParaRPr lang="en-US"/>
          </a:p>
        </p:txBody>
      </p:sp>
    </p:spTree>
    <p:extLst>
      <p:ext uri="{BB962C8B-B14F-4D97-AF65-F5344CB8AC3E}">
        <p14:creationId xmlns:p14="http://schemas.microsoft.com/office/powerpoint/2010/main" val="10002242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76587561-2D0F-4E8B-A3FD-6B927C4A7BC3}" type="slidenum">
              <a:rPr lang="en-US"/>
              <a:pPr>
                <a:defRPr/>
              </a:pPr>
              <a:t>‹#›</a:t>
            </a:fld>
            <a:endParaRPr lang="en-US"/>
          </a:p>
        </p:txBody>
      </p:sp>
    </p:spTree>
    <p:extLst>
      <p:ext uri="{BB962C8B-B14F-4D97-AF65-F5344CB8AC3E}">
        <p14:creationId xmlns:p14="http://schemas.microsoft.com/office/powerpoint/2010/main" val="3512280544"/>
      </p:ext>
    </p:extLst>
  </p:cSld>
  <p:clrMapOvr>
    <a:masterClrMapping/>
  </p:clrMapOvr>
  <p:transition>
    <p:checke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1C1B9B6-8ED6-4144-A64E-A6FEBB55EF21}"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2CE8AED-31D8-4401-A576-8E949FA05BE1}" type="slidenum">
              <a:rPr lang="en-US"/>
              <a:pPr>
                <a:defRPr/>
              </a:pPr>
              <a:t>‹#›</a:t>
            </a:fld>
            <a:endParaRPr lang="en-US"/>
          </a:p>
        </p:txBody>
      </p:sp>
    </p:spTree>
    <p:extLst>
      <p:ext uri="{BB962C8B-B14F-4D97-AF65-F5344CB8AC3E}">
        <p14:creationId xmlns:p14="http://schemas.microsoft.com/office/powerpoint/2010/main" val="36146790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6D93D7A-C839-4259-A471-511C63B5B4D8}"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3D685FF-C907-4E49-ADDB-7F497C14D9A8}" type="slidenum">
              <a:rPr lang="en-US"/>
              <a:pPr>
                <a:defRPr/>
              </a:pPr>
              <a:t>‹#›</a:t>
            </a:fld>
            <a:endParaRPr lang="en-US"/>
          </a:p>
        </p:txBody>
      </p:sp>
    </p:spTree>
    <p:extLst>
      <p:ext uri="{BB962C8B-B14F-4D97-AF65-F5344CB8AC3E}">
        <p14:creationId xmlns:p14="http://schemas.microsoft.com/office/powerpoint/2010/main" val="7936602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C866B7C-711E-440D-B2BE-BCDF6968146C}"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0902D93-EFFE-412F-85C8-715B6B817395}" type="slidenum">
              <a:rPr lang="en-US"/>
              <a:pPr>
                <a:defRPr/>
              </a:pPr>
              <a:t>‹#›</a:t>
            </a:fld>
            <a:endParaRPr lang="en-US"/>
          </a:p>
        </p:txBody>
      </p:sp>
    </p:spTree>
    <p:extLst>
      <p:ext uri="{BB962C8B-B14F-4D97-AF65-F5344CB8AC3E}">
        <p14:creationId xmlns:p14="http://schemas.microsoft.com/office/powerpoint/2010/main" val="40367813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47DDAB0-5625-4B11-9264-26B14DDD485F}"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9BDF426-7663-4CDF-8B88-24E45FF22186}" type="slidenum">
              <a:rPr lang="en-US"/>
              <a:pPr>
                <a:defRPr/>
              </a:pPr>
              <a:t>‹#›</a:t>
            </a:fld>
            <a:endParaRPr lang="en-US"/>
          </a:p>
        </p:txBody>
      </p:sp>
    </p:spTree>
    <p:extLst>
      <p:ext uri="{BB962C8B-B14F-4D97-AF65-F5344CB8AC3E}">
        <p14:creationId xmlns:p14="http://schemas.microsoft.com/office/powerpoint/2010/main" val="148745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3702082-0B19-4B2F-9C0C-859240D2001E}" type="datetime1">
              <a:rPr lang="en-US">
                <a:solidFill>
                  <a:prstClr val="black">
                    <a:tint val="75000"/>
                  </a:prstClr>
                </a:solidFill>
              </a:rPr>
              <a:pPr>
                <a:defRPr/>
              </a:pPr>
              <a:t>6/10/2023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27F0AAB-3DC4-4894-894F-D70A0B18ED65}" type="slidenum">
              <a:rPr lang="en-US"/>
              <a:pPr>
                <a:defRPr/>
              </a:pPr>
              <a:t>‹#›</a:t>
            </a:fld>
            <a:endParaRPr lang="en-US"/>
          </a:p>
        </p:txBody>
      </p:sp>
    </p:spTree>
    <p:extLst>
      <p:ext uri="{BB962C8B-B14F-4D97-AF65-F5344CB8AC3E}">
        <p14:creationId xmlns:p14="http://schemas.microsoft.com/office/powerpoint/2010/main" val="3597959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634F1F4-08F1-4D55-9C99-8BDD8A6ED0F3}" type="datetime1">
              <a:rPr lang="en-US">
                <a:solidFill>
                  <a:prstClr val="black">
                    <a:tint val="75000"/>
                  </a:prstClr>
                </a:solidFill>
              </a:rPr>
              <a:pPr>
                <a:defRPr/>
              </a:pPr>
              <a:t>6/10/2023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0009CCA-8C80-41FC-BA52-AAE002F2D25E}" type="slidenum">
              <a:rPr lang="en-US"/>
              <a:pPr>
                <a:defRPr/>
              </a:pPr>
              <a:t>‹#›</a:t>
            </a:fld>
            <a:endParaRPr lang="en-US"/>
          </a:p>
        </p:txBody>
      </p:sp>
    </p:spTree>
    <p:extLst>
      <p:ext uri="{BB962C8B-B14F-4D97-AF65-F5344CB8AC3E}">
        <p14:creationId xmlns:p14="http://schemas.microsoft.com/office/powerpoint/2010/main" val="27519157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E8A5F65-461D-4006-A3D2-969387518713}" type="datetime1">
              <a:rPr lang="en-US">
                <a:solidFill>
                  <a:prstClr val="black">
                    <a:tint val="75000"/>
                  </a:prstClr>
                </a:solidFill>
              </a:rPr>
              <a:pPr>
                <a:defRPr/>
              </a:pPr>
              <a:t>6/10/2023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D338E9D-5FAF-4F6C-9955-3CBED45A6474}" type="slidenum">
              <a:rPr lang="en-US"/>
              <a:pPr>
                <a:defRPr/>
              </a:pPr>
              <a:t>‹#›</a:t>
            </a:fld>
            <a:endParaRPr lang="en-US"/>
          </a:p>
        </p:txBody>
      </p:sp>
    </p:spTree>
    <p:extLst>
      <p:ext uri="{BB962C8B-B14F-4D97-AF65-F5344CB8AC3E}">
        <p14:creationId xmlns:p14="http://schemas.microsoft.com/office/powerpoint/2010/main" val="10055965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B9B958B-1AF5-451F-B3AC-FCDBB9F7738E}"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A0CE6FF-B699-44C9-87A4-F489DB94DC32}" type="slidenum">
              <a:rPr lang="en-US"/>
              <a:pPr>
                <a:defRPr/>
              </a:pPr>
              <a:t>‹#›</a:t>
            </a:fld>
            <a:endParaRPr lang="en-US"/>
          </a:p>
        </p:txBody>
      </p:sp>
    </p:spTree>
    <p:extLst>
      <p:ext uri="{BB962C8B-B14F-4D97-AF65-F5344CB8AC3E}">
        <p14:creationId xmlns:p14="http://schemas.microsoft.com/office/powerpoint/2010/main" val="10278651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442F74E-D440-489E-9721-216B4400AA77}"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7BB3D3-4BE6-43F6-85A6-11A6B08DDF8E}" type="slidenum">
              <a:rPr lang="en-US"/>
              <a:pPr>
                <a:defRPr/>
              </a:pPr>
              <a:t>‹#›</a:t>
            </a:fld>
            <a:endParaRPr lang="en-US"/>
          </a:p>
        </p:txBody>
      </p:sp>
    </p:spTree>
    <p:extLst>
      <p:ext uri="{BB962C8B-B14F-4D97-AF65-F5344CB8AC3E}">
        <p14:creationId xmlns:p14="http://schemas.microsoft.com/office/powerpoint/2010/main" val="3522184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8CFFFD-CD0D-4EA9-84FC-2A037B782281}" type="datetime1">
              <a:rPr lang="en-US" smtClean="0"/>
              <a:t>6/10/2023</a:t>
            </a:fld>
            <a:endParaRPr lang="en-US"/>
          </a:p>
        </p:txBody>
      </p:sp>
      <p:sp>
        <p:nvSpPr>
          <p:cNvPr id="8" name="Footer Placeholder 7"/>
          <p:cNvSpPr>
            <a:spLocks noGrp="1"/>
          </p:cNvSpPr>
          <p:nvPr>
            <p:ph type="ftr" sz="quarter" idx="11"/>
          </p:nvPr>
        </p:nvSpPr>
        <p:spPr/>
        <p:txBody>
          <a:bodyPr/>
          <a:lstStyle/>
          <a:p>
            <a:r>
              <a:rPr lang="en-US"/>
              <a:t>BG Humayun MIST</a:t>
            </a:r>
          </a:p>
        </p:txBody>
      </p:sp>
      <p:sp>
        <p:nvSpPr>
          <p:cNvPr id="9" name="Slide Number Placeholder 8"/>
          <p:cNvSpPr>
            <a:spLocks noGrp="1"/>
          </p:cNvSpPr>
          <p:nvPr>
            <p:ph type="sldNum" sz="quarter" idx="12"/>
          </p:nvPr>
        </p:nvSpPr>
        <p:spPr/>
        <p:txBody>
          <a:bodyPr/>
          <a:lstStyle/>
          <a:p>
            <a:fld id="{FD3A9C47-6F93-46A7-AC03-373FACF4FD6C}" type="slidenum">
              <a:rPr lang="en-US" smtClean="0"/>
              <a:t>‹#›</a:t>
            </a:fld>
            <a:endParaRPr lang="en-US"/>
          </a:p>
        </p:txBody>
      </p:sp>
    </p:spTree>
    <p:extLst>
      <p:ext uri="{BB962C8B-B14F-4D97-AF65-F5344CB8AC3E}">
        <p14:creationId xmlns:p14="http://schemas.microsoft.com/office/powerpoint/2010/main" val="3525702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24408F0-7955-47C5-AE84-74989A2FB5B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6E292A1-E208-437B-B9AB-B12DEAFD7EE3}" type="slidenum">
              <a:rPr lang="en-US"/>
              <a:pPr>
                <a:defRPr/>
              </a:pPr>
              <a:t>‹#›</a:t>
            </a:fld>
            <a:endParaRPr lang="en-US"/>
          </a:p>
        </p:txBody>
      </p:sp>
    </p:spTree>
    <p:extLst>
      <p:ext uri="{BB962C8B-B14F-4D97-AF65-F5344CB8AC3E}">
        <p14:creationId xmlns:p14="http://schemas.microsoft.com/office/powerpoint/2010/main" val="37687687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6450D8D-A995-4A38-9880-A6C4FF9CC89F}"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F717EF8-339D-486F-AA65-84D1D84D4167}" type="slidenum">
              <a:rPr lang="en-US"/>
              <a:pPr>
                <a:defRPr/>
              </a:pPr>
              <a:t>‹#›</a:t>
            </a:fld>
            <a:endParaRPr lang="en-US"/>
          </a:p>
        </p:txBody>
      </p:sp>
    </p:spTree>
    <p:extLst>
      <p:ext uri="{BB962C8B-B14F-4D97-AF65-F5344CB8AC3E}">
        <p14:creationId xmlns:p14="http://schemas.microsoft.com/office/powerpoint/2010/main" val="25747354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179918" y="2116139"/>
            <a:ext cx="5829300" cy="4135437"/>
          </a:xfrm>
        </p:spPr>
        <p:txBody>
          <a:bodyPr/>
          <a:lstStyle/>
          <a:p>
            <a:pPr lvl="0"/>
            <a:endParaRPr lang="en-US" noProof="0" smtClean="0"/>
          </a:p>
        </p:txBody>
      </p:sp>
      <p:sp>
        <p:nvSpPr>
          <p:cNvPr id="4" name="Text Placeholder 3"/>
          <p:cNvSpPr>
            <a:spLocks noGrp="1"/>
          </p:cNvSpPr>
          <p:nvPr>
            <p:ph type="body"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2E1F69CD-05EC-467A-B698-8B2E879F7736}" type="slidenum">
              <a:rPr lang="en-US"/>
              <a:pPr>
                <a:defRPr/>
              </a:pPr>
              <a:t>‹#›</a:t>
            </a:fld>
            <a:endParaRPr lang="en-US"/>
          </a:p>
        </p:txBody>
      </p:sp>
    </p:spTree>
    <p:extLst>
      <p:ext uri="{BB962C8B-B14F-4D97-AF65-F5344CB8AC3E}">
        <p14:creationId xmlns:p14="http://schemas.microsoft.com/office/powerpoint/2010/main" val="1443710892"/>
      </p:ext>
    </p:extLst>
  </p:cSld>
  <p:clrMapOvr>
    <a:masterClrMapping/>
  </p:clrMapOvr>
  <p:transition>
    <p:checke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212418" y="2116139"/>
            <a:ext cx="5829300" cy="4135437"/>
          </a:xfrm>
        </p:spPr>
        <p:txBody>
          <a:bodyPr/>
          <a:lstStyle/>
          <a:p>
            <a:pPr lvl="0"/>
            <a:endParaRPr lang="en-US" noProof="0" smtClean="0"/>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553EEFE0-F70C-45A2-8BBC-1C258E315413}" type="slidenum">
              <a:rPr lang="en-US"/>
              <a:pPr>
                <a:defRPr/>
              </a:pPr>
              <a:t>‹#›</a:t>
            </a:fld>
            <a:endParaRPr lang="en-US"/>
          </a:p>
        </p:txBody>
      </p:sp>
    </p:spTree>
    <p:extLst>
      <p:ext uri="{BB962C8B-B14F-4D97-AF65-F5344CB8AC3E}">
        <p14:creationId xmlns:p14="http://schemas.microsoft.com/office/powerpoint/2010/main" val="1351938408"/>
      </p:ext>
    </p:extLst>
  </p:cSld>
  <p:clrMapOvr>
    <a:masterClrMapping/>
  </p:clrMapOvr>
  <p:transition>
    <p:checke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76587561-2D0F-4E8B-A3FD-6B927C4A7BC3}" type="slidenum">
              <a:rPr lang="en-US"/>
              <a:pPr>
                <a:defRPr/>
              </a:pPr>
              <a:t>‹#›</a:t>
            </a:fld>
            <a:endParaRPr lang="en-US"/>
          </a:p>
        </p:txBody>
      </p:sp>
    </p:spTree>
    <p:extLst>
      <p:ext uri="{BB962C8B-B14F-4D97-AF65-F5344CB8AC3E}">
        <p14:creationId xmlns:p14="http://schemas.microsoft.com/office/powerpoint/2010/main" val="913157869"/>
      </p:ext>
    </p:extLst>
  </p:cSld>
  <p:clrMapOvr>
    <a:masterClrMapping/>
  </p:clrMapOvr>
  <p:transition>
    <p:checke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1C1B9B6-8ED6-4144-A64E-A6FEBB55EF21}"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2CE8AED-31D8-4401-A576-8E949FA05BE1}" type="slidenum">
              <a:rPr lang="en-US"/>
              <a:pPr>
                <a:defRPr/>
              </a:pPr>
              <a:t>‹#›</a:t>
            </a:fld>
            <a:endParaRPr lang="en-US"/>
          </a:p>
        </p:txBody>
      </p:sp>
    </p:spTree>
    <p:extLst>
      <p:ext uri="{BB962C8B-B14F-4D97-AF65-F5344CB8AC3E}">
        <p14:creationId xmlns:p14="http://schemas.microsoft.com/office/powerpoint/2010/main" val="38255635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6D93D7A-C839-4259-A471-511C63B5B4D8}"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3D685FF-C907-4E49-ADDB-7F497C14D9A8}" type="slidenum">
              <a:rPr lang="en-US"/>
              <a:pPr>
                <a:defRPr/>
              </a:pPr>
              <a:t>‹#›</a:t>
            </a:fld>
            <a:endParaRPr lang="en-US"/>
          </a:p>
        </p:txBody>
      </p:sp>
    </p:spTree>
    <p:extLst>
      <p:ext uri="{BB962C8B-B14F-4D97-AF65-F5344CB8AC3E}">
        <p14:creationId xmlns:p14="http://schemas.microsoft.com/office/powerpoint/2010/main" val="6594485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C866B7C-711E-440D-B2BE-BCDF6968146C}"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0902D93-EFFE-412F-85C8-715B6B817395}" type="slidenum">
              <a:rPr lang="en-US"/>
              <a:pPr>
                <a:defRPr/>
              </a:pPr>
              <a:t>‹#›</a:t>
            </a:fld>
            <a:endParaRPr lang="en-US"/>
          </a:p>
        </p:txBody>
      </p:sp>
    </p:spTree>
    <p:extLst>
      <p:ext uri="{BB962C8B-B14F-4D97-AF65-F5344CB8AC3E}">
        <p14:creationId xmlns:p14="http://schemas.microsoft.com/office/powerpoint/2010/main" val="22252249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47DDAB0-5625-4B11-9264-26B14DDD485F}"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9BDF426-7663-4CDF-8B88-24E45FF22186}" type="slidenum">
              <a:rPr lang="en-US"/>
              <a:pPr>
                <a:defRPr/>
              </a:pPr>
              <a:t>‹#›</a:t>
            </a:fld>
            <a:endParaRPr lang="en-US"/>
          </a:p>
        </p:txBody>
      </p:sp>
    </p:spTree>
    <p:extLst>
      <p:ext uri="{BB962C8B-B14F-4D97-AF65-F5344CB8AC3E}">
        <p14:creationId xmlns:p14="http://schemas.microsoft.com/office/powerpoint/2010/main" val="29170660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3702082-0B19-4B2F-9C0C-859240D2001E}" type="datetime1">
              <a:rPr lang="en-US">
                <a:solidFill>
                  <a:prstClr val="black">
                    <a:tint val="75000"/>
                  </a:prstClr>
                </a:solidFill>
              </a:rPr>
              <a:pPr>
                <a:defRPr/>
              </a:pPr>
              <a:t>6/10/2023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27F0AAB-3DC4-4894-894F-D70A0B18ED65}" type="slidenum">
              <a:rPr lang="en-US"/>
              <a:pPr>
                <a:defRPr/>
              </a:pPr>
              <a:t>‹#›</a:t>
            </a:fld>
            <a:endParaRPr lang="en-US"/>
          </a:p>
        </p:txBody>
      </p:sp>
    </p:spTree>
    <p:extLst>
      <p:ext uri="{BB962C8B-B14F-4D97-AF65-F5344CB8AC3E}">
        <p14:creationId xmlns:p14="http://schemas.microsoft.com/office/powerpoint/2010/main" val="954772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9C287E-5666-45E4-B5C1-2861D432819C}" type="datetime1">
              <a:rPr lang="en-US" smtClean="0"/>
              <a:t>6/10/2023</a:t>
            </a:fld>
            <a:endParaRPr lang="en-US"/>
          </a:p>
        </p:txBody>
      </p:sp>
      <p:sp>
        <p:nvSpPr>
          <p:cNvPr id="4" name="Footer Placeholder 3"/>
          <p:cNvSpPr>
            <a:spLocks noGrp="1"/>
          </p:cNvSpPr>
          <p:nvPr>
            <p:ph type="ftr" sz="quarter" idx="11"/>
          </p:nvPr>
        </p:nvSpPr>
        <p:spPr/>
        <p:txBody>
          <a:bodyPr/>
          <a:lstStyle/>
          <a:p>
            <a:r>
              <a:rPr lang="en-US"/>
              <a:t>BG Humayun MIST</a:t>
            </a:r>
          </a:p>
        </p:txBody>
      </p:sp>
      <p:sp>
        <p:nvSpPr>
          <p:cNvPr id="5" name="Slide Number Placeholder 4"/>
          <p:cNvSpPr>
            <a:spLocks noGrp="1"/>
          </p:cNvSpPr>
          <p:nvPr>
            <p:ph type="sldNum" sz="quarter" idx="12"/>
          </p:nvPr>
        </p:nvSpPr>
        <p:spPr/>
        <p:txBody>
          <a:bodyPr/>
          <a:lstStyle/>
          <a:p>
            <a:fld id="{FD3A9C47-6F93-46A7-AC03-373FACF4FD6C}" type="slidenum">
              <a:rPr lang="en-US" smtClean="0"/>
              <a:t>‹#›</a:t>
            </a:fld>
            <a:endParaRPr lang="en-US"/>
          </a:p>
        </p:txBody>
      </p:sp>
    </p:spTree>
    <p:extLst>
      <p:ext uri="{BB962C8B-B14F-4D97-AF65-F5344CB8AC3E}">
        <p14:creationId xmlns:p14="http://schemas.microsoft.com/office/powerpoint/2010/main" val="30873073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634F1F4-08F1-4D55-9C99-8BDD8A6ED0F3}" type="datetime1">
              <a:rPr lang="en-US">
                <a:solidFill>
                  <a:prstClr val="black">
                    <a:tint val="75000"/>
                  </a:prstClr>
                </a:solidFill>
              </a:rPr>
              <a:pPr>
                <a:defRPr/>
              </a:pPr>
              <a:t>6/10/2023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0009CCA-8C80-41FC-BA52-AAE002F2D25E}" type="slidenum">
              <a:rPr lang="en-US"/>
              <a:pPr>
                <a:defRPr/>
              </a:pPr>
              <a:t>‹#›</a:t>
            </a:fld>
            <a:endParaRPr lang="en-US"/>
          </a:p>
        </p:txBody>
      </p:sp>
    </p:spTree>
    <p:extLst>
      <p:ext uri="{BB962C8B-B14F-4D97-AF65-F5344CB8AC3E}">
        <p14:creationId xmlns:p14="http://schemas.microsoft.com/office/powerpoint/2010/main" val="38579371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E8A5F65-461D-4006-A3D2-969387518713}" type="datetime1">
              <a:rPr lang="en-US">
                <a:solidFill>
                  <a:prstClr val="black">
                    <a:tint val="75000"/>
                  </a:prstClr>
                </a:solidFill>
              </a:rPr>
              <a:pPr>
                <a:defRPr/>
              </a:pPr>
              <a:t>6/10/2023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D338E9D-5FAF-4F6C-9955-3CBED45A6474}" type="slidenum">
              <a:rPr lang="en-US"/>
              <a:pPr>
                <a:defRPr/>
              </a:pPr>
              <a:t>‹#›</a:t>
            </a:fld>
            <a:endParaRPr lang="en-US"/>
          </a:p>
        </p:txBody>
      </p:sp>
    </p:spTree>
    <p:extLst>
      <p:ext uri="{BB962C8B-B14F-4D97-AF65-F5344CB8AC3E}">
        <p14:creationId xmlns:p14="http://schemas.microsoft.com/office/powerpoint/2010/main" val="33443549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B9B958B-1AF5-451F-B3AC-FCDBB9F7738E}"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A0CE6FF-B699-44C9-87A4-F489DB94DC32}" type="slidenum">
              <a:rPr lang="en-US"/>
              <a:pPr>
                <a:defRPr/>
              </a:pPr>
              <a:t>‹#›</a:t>
            </a:fld>
            <a:endParaRPr lang="en-US"/>
          </a:p>
        </p:txBody>
      </p:sp>
    </p:spTree>
    <p:extLst>
      <p:ext uri="{BB962C8B-B14F-4D97-AF65-F5344CB8AC3E}">
        <p14:creationId xmlns:p14="http://schemas.microsoft.com/office/powerpoint/2010/main" val="26342145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442F74E-D440-489E-9721-216B4400AA77}"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7BB3D3-4BE6-43F6-85A6-11A6B08DDF8E}" type="slidenum">
              <a:rPr lang="en-US"/>
              <a:pPr>
                <a:defRPr/>
              </a:pPr>
              <a:t>‹#›</a:t>
            </a:fld>
            <a:endParaRPr lang="en-US"/>
          </a:p>
        </p:txBody>
      </p:sp>
    </p:spTree>
    <p:extLst>
      <p:ext uri="{BB962C8B-B14F-4D97-AF65-F5344CB8AC3E}">
        <p14:creationId xmlns:p14="http://schemas.microsoft.com/office/powerpoint/2010/main" val="3584274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24408F0-7955-47C5-AE84-74989A2FB5B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6E292A1-E208-437B-B9AB-B12DEAFD7EE3}" type="slidenum">
              <a:rPr lang="en-US"/>
              <a:pPr>
                <a:defRPr/>
              </a:pPr>
              <a:t>‹#›</a:t>
            </a:fld>
            <a:endParaRPr lang="en-US"/>
          </a:p>
        </p:txBody>
      </p:sp>
    </p:spTree>
    <p:extLst>
      <p:ext uri="{BB962C8B-B14F-4D97-AF65-F5344CB8AC3E}">
        <p14:creationId xmlns:p14="http://schemas.microsoft.com/office/powerpoint/2010/main" val="32917494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6450D8D-A995-4A38-9880-A6C4FF9CC89F}"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F717EF8-339D-486F-AA65-84D1D84D4167}" type="slidenum">
              <a:rPr lang="en-US"/>
              <a:pPr>
                <a:defRPr/>
              </a:pPr>
              <a:t>‹#›</a:t>
            </a:fld>
            <a:endParaRPr lang="en-US"/>
          </a:p>
        </p:txBody>
      </p:sp>
    </p:spTree>
    <p:extLst>
      <p:ext uri="{BB962C8B-B14F-4D97-AF65-F5344CB8AC3E}">
        <p14:creationId xmlns:p14="http://schemas.microsoft.com/office/powerpoint/2010/main" val="11775256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179918" y="2116139"/>
            <a:ext cx="5829300" cy="4135437"/>
          </a:xfrm>
        </p:spPr>
        <p:txBody>
          <a:bodyPr/>
          <a:lstStyle/>
          <a:p>
            <a:pPr lvl="0"/>
            <a:endParaRPr lang="en-US" noProof="0" smtClean="0"/>
          </a:p>
        </p:txBody>
      </p:sp>
      <p:sp>
        <p:nvSpPr>
          <p:cNvPr id="4" name="Text Placeholder 3"/>
          <p:cNvSpPr>
            <a:spLocks noGrp="1"/>
          </p:cNvSpPr>
          <p:nvPr>
            <p:ph type="body"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2E1F69CD-05EC-467A-B698-8B2E879F7736}" type="slidenum">
              <a:rPr lang="en-US"/>
              <a:pPr>
                <a:defRPr/>
              </a:pPr>
              <a:t>‹#›</a:t>
            </a:fld>
            <a:endParaRPr lang="en-US"/>
          </a:p>
        </p:txBody>
      </p:sp>
    </p:spTree>
    <p:extLst>
      <p:ext uri="{BB962C8B-B14F-4D97-AF65-F5344CB8AC3E}">
        <p14:creationId xmlns:p14="http://schemas.microsoft.com/office/powerpoint/2010/main" val="3211469225"/>
      </p:ext>
    </p:extLst>
  </p:cSld>
  <p:clrMapOvr>
    <a:masterClrMapping/>
  </p:clrMapOvr>
  <p:transition>
    <p:checke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212418" y="2116139"/>
            <a:ext cx="5829300" cy="4135437"/>
          </a:xfrm>
        </p:spPr>
        <p:txBody>
          <a:bodyPr/>
          <a:lstStyle/>
          <a:p>
            <a:pPr lvl="0"/>
            <a:endParaRPr lang="en-US" noProof="0" smtClean="0"/>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553EEFE0-F70C-45A2-8BBC-1C258E315413}" type="slidenum">
              <a:rPr lang="en-US"/>
              <a:pPr>
                <a:defRPr/>
              </a:pPr>
              <a:t>‹#›</a:t>
            </a:fld>
            <a:endParaRPr lang="en-US"/>
          </a:p>
        </p:txBody>
      </p:sp>
    </p:spTree>
    <p:extLst>
      <p:ext uri="{BB962C8B-B14F-4D97-AF65-F5344CB8AC3E}">
        <p14:creationId xmlns:p14="http://schemas.microsoft.com/office/powerpoint/2010/main" val="3711246798"/>
      </p:ext>
    </p:extLst>
  </p:cSld>
  <p:clrMapOvr>
    <a:masterClrMapping/>
  </p:clrMapOvr>
  <p:transition>
    <p:checke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76587561-2D0F-4E8B-A3FD-6B927C4A7BC3}" type="slidenum">
              <a:rPr lang="en-US"/>
              <a:pPr>
                <a:defRPr/>
              </a:pPr>
              <a:t>‹#›</a:t>
            </a:fld>
            <a:endParaRPr lang="en-US"/>
          </a:p>
        </p:txBody>
      </p:sp>
    </p:spTree>
    <p:extLst>
      <p:ext uri="{BB962C8B-B14F-4D97-AF65-F5344CB8AC3E}">
        <p14:creationId xmlns:p14="http://schemas.microsoft.com/office/powerpoint/2010/main" val="1373012932"/>
      </p:ext>
    </p:extLst>
  </p:cSld>
  <p:clrMapOvr>
    <a:masterClrMapping/>
  </p:clrMapOvr>
  <p:transition>
    <p:checke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1C1B9B6-8ED6-4144-A64E-A6FEBB55EF21}"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2CE8AED-31D8-4401-A576-8E949FA05BE1}" type="slidenum">
              <a:rPr lang="en-US"/>
              <a:pPr>
                <a:defRPr/>
              </a:pPr>
              <a:t>‹#›</a:t>
            </a:fld>
            <a:endParaRPr lang="en-US"/>
          </a:p>
        </p:txBody>
      </p:sp>
    </p:spTree>
    <p:extLst>
      <p:ext uri="{BB962C8B-B14F-4D97-AF65-F5344CB8AC3E}">
        <p14:creationId xmlns:p14="http://schemas.microsoft.com/office/powerpoint/2010/main" val="18305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4FE66A-7CC1-43B6-AB94-653D777AEC67}"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4" name="Slide Number Placeholder 3"/>
          <p:cNvSpPr>
            <a:spLocks noGrp="1"/>
          </p:cNvSpPr>
          <p:nvPr>
            <p:ph type="sldNum" sz="quarter" idx="12"/>
          </p:nvPr>
        </p:nvSpPr>
        <p:spPr/>
        <p:txBody>
          <a:bodyPr/>
          <a:lstStyle/>
          <a:p>
            <a:fld id="{FD3A9C47-6F93-46A7-AC03-373FACF4FD6C}" type="slidenum">
              <a:rPr lang="en-US" smtClean="0"/>
              <a:t>‹#›</a:t>
            </a:fld>
            <a:endParaRPr lang="en-US"/>
          </a:p>
        </p:txBody>
      </p:sp>
    </p:spTree>
    <p:extLst>
      <p:ext uri="{BB962C8B-B14F-4D97-AF65-F5344CB8AC3E}">
        <p14:creationId xmlns:p14="http://schemas.microsoft.com/office/powerpoint/2010/main" val="11373796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6D93D7A-C839-4259-A471-511C63B5B4D8}"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3D685FF-C907-4E49-ADDB-7F497C14D9A8}" type="slidenum">
              <a:rPr lang="en-US"/>
              <a:pPr>
                <a:defRPr/>
              </a:pPr>
              <a:t>‹#›</a:t>
            </a:fld>
            <a:endParaRPr lang="en-US"/>
          </a:p>
        </p:txBody>
      </p:sp>
    </p:spTree>
    <p:extLst>
      <p:ext uri="{BB962C8B-B14F-4D97-AF65-F5344CB8AC3E}">
        <p14:creationId xmlns:p14="http://schemas.microsoft.com/office/powerpoint/2010/main" val="17107786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C866B7C-711E-440D-B2BE-BCDF6968146C}"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0902D93-EFFE-412F-85C8-715B6B817395}" type="slidenum">
              <a:rPr lang="en-US"/>
              <a:pPr>
                <a:defRPr/>
              </a:pPr>
              <a:t>‹#›</a:t>
            </a:fld>
            <a:endParaRPr lang="en-US"/>
          </a:p>
        </p:txBody>
      </p:sp>
    </p:spTree>
    <p:extLst>
      <p:ext uri="{BB962C8B-B14F-4D97-AF65-F5344CB8AC3E}">
        <p14:creationId xmlns:p14="http://schemas.microsoft.com/office/powerpoint/2010/main" val="41017221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47DDAB0-5625-4B11-9264-26B14DDD485F}"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9BDF426-7663-4CDF-8B88-24E45FF22186}" type="slidenum">
              <a:rPr lang="en-US"/>
              <a:pPr>
                <a:defRPr/>
              </a:pPr>
              <a:t>‹#›</a:t>
            </a:fld>
            <a:endParaRPr lang="en-US"/>
          </a:p>
        </p:txBody>
      </p:sp>
    </p:spTree>
    <p:extLst>
      <p:ext uri="{BB962C8B-B14F-4D97-AF65-F5344CB8AC3E}">
        <p14:creationId xmlns:p14="http://schemas.microsoft.com/office/powerpoint/2010/main" val="10746949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3702082-0B19-4B2F-9C0C-859240D2001E}" type="datetime1">
              <a:rPr lang="en-US">
                <a:solidFill>
                  <a:prstClr val="black">
                    <a:tint val="75000"/>
                  </a:prstClr>
                </a:solidFill>
              </a:rPr>
              <a:pPr>
                <a:defRPr/>
              </a:pPr>
              <a:t>6/10/2023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27F0AAB-3DC4-4894-894F-D70A0B18ED65}" type="slidenum">
              <a:rPr lang="en-US"/>
              <a:pPr>
                <a:defRPr/>
              </a:pPr>
              <a:t>‹#›</a:t>
            </a:fld>
            <a:endParaRPr lang="en-US"/>
          </a:p>
        </p:txBody>
      </p:sp>
    </p:spTree>
    <p:extLst>
      <p:ext uri="{BB962C8B-B14F-4D97-AF65-F5344CB8AC3E}">
        <p14:creationId xmlns:p14="http://schemas.microsoft.com/office/powerpoint/2010/main" val="40978334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634F1F4-08F1-4D55-9C99-8BDD8A6ED0F3}" type="datetime1">
              <a:rPr lang="en-US">
                <a:solidFill>
                  <a:prstClr val="black">
                    <a:tint val="75000"/>
                  </a:prstClr>
                </a:solidFill>
              </a:rPr>
              <a:pPr>
                <a:defRPr/>
              </a:pPr>
              <a:t>6/10/2023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0009CCA-8C80-41FC-BA52-AAE002F2D25E}" type="slidenum">
              <a:rPr lang="en-US"/>
              <a:pPr>
                <a:defRPr/>
              </a:pPr>
              <a:t>‹#›</a:t>
            </a:fld>
            <a:endParaRPr lang="en-US"/>
          </a:p>
        </p:txBody>
      </p:sp>
    </p:spTree>
    <p:extLst>
      <p:ext uri="{BB962C8B-B14F-4D97-AF65-F5344CB8AC3E}">
        <p14:creationId xmlns:p14="http://schemas.microsoft.com/office/powerpoint/2010/main" val="8257531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E8A5F65-461D-4006-A3D2-969387518713}" type="datetime1">
              <a:rPr lang="en-US">
                <a:solidFill>
                  <a:prstClr val="black">
                    <a:tint val="75000"/>
                  </a:prstClr>
                </a:solidFill>
              </a:rPr>
              <a:pPr>
                <a:defRPr/>
              </a:pPr>
              <a:t>6/10/2023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D338E9D-5FAF-4F6C-9955-3CBED45A6474}" type="slidenum">
              <a:rPr lang="en-US"/>
              <a:pPr>
                <a:defRPr/>
              </a:pPr>
              <a:t>‹#›</a:t>
            </a:fld>
            <a:endParaRPr lang="en-US"/>
          </a:p>
        </p:txBody>
      </p:sp>
    </p:spTree>
    <p:extLst>
      <p:ext uri="{BB962C8B-B14F-4D97-AF65-F5344CB8AC3E}">
        <p14:creationId xmlns:p14="http://schemas.microsoft.com/office/powerpoint/2010/main" val="8832227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B9B958B-1AF5-451F-B3AC-FCDBB9F7738E}"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A0CE6FF-B699-44C9-87A4-F489DB94DC32}" type="slidenum">
              <a:rPr lang="en-US"/>
              <a:pPr>
                <a:defRPr/>
              </a:pPr>
              <a:t>‹#›</a:t>
            </a:fld>
            <a:endParaRPr lang="en-US"/>
          </a:p>
        </p:txBody>
      </p:sp>
    </p:spTree>
    <p:extLst>
      <p:ext uri="{BB962C8B-B14F-4D97-AF65-F5344CB8AC3E}">
        <p14:creationId xmlns:p14="http://schemas.microsoft.com/office/powerpoint/2010/main" val="27245813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442F74E-D440-489E-9721-216B4400AA77}"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7BB3D3-4BE6-43F6-85A6-11A6B08DDF8E}" type="slidenum">
              <a:rPr lang="en-US"/>
              <a:pPr>
                <a:defRPr/>
              </a:pPr>
              <a:t>‹#›</a:t>
            </a:fld>
            <a:endParaRPr lang="en-US"/>
          </a:p>
        </p:txBody>
      </p:sp>
    </p:spTree>
    <p:extLst>
      <p:ext uri="{BB962C8B-B14F-4D97-AF65-F5344CB8AC3E}">
        <p14:creationId xmlns:p14="http://schemas.microsoft.com/office/powerpoint/2010/main" val="13611119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24408F0-7955-47C5-AE84-74989A2FB5B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6E292A1-E208-437B-B9AB-B12DEAFD7EE3}" type="slidenum">
              <a:rPr lang="en-US"/>
              <a:pPr>
                <a:defRPr/>
              </a:pPr>
              <a:t>‹#›</a:t>
            </a:fld>
            <a:endParaRPr lang="en-US"/>
          </a:p>
        </p:txBody>
      </p:sp>
    </p:spTree>
    <p:extLst>
      <p:ext uri="{BB962C8B-B14F-4D97-AF65-F5344CB8AC3E}">
        <p14:creationId xmlns:p14="http://schemas.microsoft.com/office/powerpoint/2010/main" val="13896935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6450D8D-A995-4A38-9880-A6C4FF9CC89F}"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F717EF8-339D-486F-AA65-84D1D84D4167}" type="slidenum">
              <a:rPr lang="en-US"/>
              <a:pPr>
                <a:defRPr/>
              </a:pPr>
              <a:t>‹#›</a:t>
            </a:fld>
            <a:endParaRPr lang="en-US"/>
          </a:p>
        </p:txBody>
      </p:sp>
    </p:spTree>
    <p:extLst>
      <p:ext uri="{BB962C8B-B14F-4D97-AF65-F5344CB8AC3E}">
        <p14:creationId xmlns:p14="http://schemas.microsoft.com/office/powerpoint/2010/main" val="303962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A991AF-C8AD-412F-A755-8B9F2E2BB6A5}" type="datetime1">
              <a:rPr lang="en-US" smtClean="0"/>
              <a:t>6/10/2023</a:t>
            </a:fld>
            <a:endParaRPr lang="en-US"/>
          </a:p>
        </p:txBody>
      </p:sp>
      <p:sp>
        <p:nvSpPr>
          <p:cNvPr id="6" name="Footer Placeholder 5"/>
          <p:cNvSpPr>
            <a:spLocks noGrp="1"/>
          </p:cNvSpPr>
          <p:nvPr>
            <p:ph type="ftr" sz="quarter" idx="11"/>
          </p:nvPr>
        </p:nvSpPr>
        <p:spPr/>
        <p:txBody>
          <a:bodyPr/>
          <a:lstStyle/>
          <a:p>
            <a:r>
              <a:rPr lang="en-US"/>
              <a:t>BG Humayun MIST</a:t>
            </a:r>
          </a:p>
        </p:txBody>
      </p:sp>
      <p:sp>
        <p:nvSpPr>
          <p:cNvPr id="7" name="Slide Number Placeholder 6"/>
          <p:cNvSpPr>
            <a:spLocks noGrp="1"/>
          </p:cNvSpPr>
          <p:nvPr>
            <p:ph type="sldNum" sz="quarter" idx="12"/>
          </p:nvPr>
        </p:nvSpPr>
        <p:spPr/>
        <p:txBody>
          <a:bodyPr/>
          <a:lstStyle/>
          <a:p>
            <a:fld id="{FD3A9C47-6F93-46A7-AC03-373FACF4FD6C}" type="slidenum">
              <a:rPr lang="en-US" smtClean="0"/>
              <a:t>‹#›</a:t>
            </a:fld>
            <a:endParaRPr lang="en-US"/>
          </a:p>
        </p:txBody>
      </p:sp>
    </p:spTree>
    <p:extLst>
      <p:ext uri="{BB962C8B-B14F-4D97-AF65-F5344CB8AC3E}">
        <p14:creationId xmlns:p14="http://schemas.microsoft.com/office/powerpoint/2010/main" val="40801083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179918" y="2116139"/>
            <a:ext cx="5829300" cy="4135437"/>
          </a:xfrm>
        </p:spPr>
        <p:txBody>
          <a:bodyPr/>
          <a:lstStyle/>
          <a:p>
            <a:pPr lvl="0"/>
            <a:endParaRPr lang="en-US" noProof="0" smtClean="0"/>
          </a:p>
        </p:txBody>
      </p:sp>
      <p:sp>
        <p:nvSpPr>
          <p:cNvPr id="4" name="Text Placeholder 3"/>
          <p:cNvSpPr>
            <a:spLocks noGrp="1"/>
          </p:cNvSpPr>
          <p:nvPr>
            <p:ph type="body"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2E1F69CD-05EC-467A-B698-8B2E879F7736}" type="slidenum">
              <a:rPr lang="en-US"/>
              <a:pPr>
                <a:defRPr/>
              </a:pPr>
              <a:t>‹#›</a:t>
            </a:fld>
            <a:endParaRPr lang="en-US"/>
          </a:p>
        </p:txBody>
      </p:sp>
    </p:spTree>
    <p:extLst>
      <p:ext uri="{BB962C8B-B14F-4D97-AF65-F5344CB8AC3E}">
        <p14:creationId xmlns:p14="http://schemas.microsoft.com/office/powerpoint/2010/main" val="920850922"/>
      </p:ext>
    </p:extLst>
  </p:cSld>
  <p:clrMapOvr>
    <a:masterClrMapping/>
  </p:clrMapOvr>
  <p:transition>
    <p:checke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212418" y="2116139"/>
            <a:ext cx="5829300" cy="4135437"/>
          </a:xfrm>
        </p:spPr>
        <p:txBody>
          <a:bodyPr/>
          <a:lstStyle/>
          <a:p>
            <a:pPr lvl="0"/>
            <a:endParaRPr lang="en-US" noProof="0" smtClean="0"/>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553EEFE0-F70C-45A2-8BBC-1C258E315413}" type="slidenum">
              <a:rPr lang="en-US"/>
              <a:pPr>
                <a:defRPr/>
              </a:pPr>
              <a:t>‹#›</a:t>
            </a:fld>
            <a:endParaRPr lang="en-US"/>
          </a:p>
        </p:txBody>
      </p:sp>
    </p:spTree>
    <p:extLst>
      <p:ext uri="{BB962C8B-B14F-4D97-AF65-F5344CB8AC3E}">
        <p14:creationId xmlns:p14="http://schemas.microsoft.com/office/powerpoint/2010/main" val="526331336"/>
      </p:ext>
    </p:extLst>
  </p:cSld>
  <p:clrMapOvr>
    <a:masterClrMapping/>
  </p:clrMapOvr>
  <p:transition>
    <p:checke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76587561-2D0F-4E8B-A3FD-6B927C4A7BC3}" type="slidenum">
              <a:rPr lang="en-US"/>
              <a:pPr>
                <a:defRPr/>
              </a:pPr>
              <a:t>‹#›</a:t>
            </a:fld>
            <a:endParaRPr lang="en-US"/>
          </a:p>
        </p:txBody>
      </p:sp>
    </p:spTree>
    <p:extLst>
      <p:ext uri="{BB962C8B-B14F-4D97-AF65-F5344CB8AC3E}">
        <p14:creationId xmlns:p14="http://schemas.microsoft.com/office/powerpoint/2010/main" val="1876658959"/>
      </p:ext>
    </p:extLst>
  </p:cSld>
  <p:clrMapOvr>
    <a:masterClrMapping/>
  </p:clrMapOvr>
  <p:transition>
    <p:checke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1C1B9B6-8ED6-4144-A64E-A6FEBB55EF21}"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2CE8AED-31D8-4401-A576-8E949FA05BE1}" type="slidenum">
              <a:rPr lang="en-US"/>
              <a:pPr>
                <a:defRPr/>
              </a:pPr>
              <a:t>‹#›</a:t>
            </a:fld>
            <a:endParaRPr lang="en-US"/>
          </a:p>
        </p:txBody>
      </p:sp>
    </p:spTree>
    <p:extLst>
      <p:ext uri="{BB962C8B-B14F-4D97-AF65-F5344CB8AC3E}">
        <p14:creationId xmlns:p14="http://schemas.microsoft.com/office/powerpoint/2010/main" val="7800107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6D93D7A-C839-4259-A471-511C63B5B4D8}"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3D685FF-C907-4E49-ADDB-7F497C14D9A8}" type="slidenum">
              <a:rPr lang="en-US"/>
              <a:pPr>
                <a:defRPr/>
              </a:pPr>
              <a:t>‹#›</a:t>
            </a:fld>
            <a:endParaRPr lang="en-US"/>
          </a:p>
        </p:txBody>
      </p:sp>
    </p:spTree>
    <p:extLst>
      <p:ext uri="{BB962C8B-B14F-4D97-AF65-F5344CB8AC3E}">
        <p14:creationId xmlns:p14="http://schemas.microsoft.com/office/powerpoint/2010/main" val="21367075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C866B7C-711E-440D-B2BE-BCDF6968146C}"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0902D93-EFFE-412F-85C8-715B6B817395}" type="slidenum">
              <a:rPr lang="en-US"/>
              <a:pPr>
                <a:defRPr/>
              </a:pPr>
              <a:t>‹#›</a:t>
            </a:fld>
            <a:endParaRPr lang="en-US"/>
          </a:p>
        </p:txBody>
      </p:sp>
    </p:spTree>
    <p:extLst>
      <p:ext uri="{BB962C8B-B14F-4D97-AF65-F5344CB8AC3E}">
        <p14:creationId xmlns:p14="http://schemas.microsoft.com/office/powerpoint/2010/main" val="6182501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47DDAB0-5625-4B11-9264-26B14DDD485F}"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9BDF426-7663-4CDF-8B88-24E45FF22186}" type="slidenum">
              <a:rPr lang="en-US"/>
              <a:pPr>
                <a:defRPr/>
              </a:pPr>
              <a:t>‹#›</a:t>
            </a:fld>
            <a:endParaRPr lang="en-US"/>
          </a:p>
        </p:txBody>
      </p:sp>
    </p:spTree>
    <p:extLst>
      <p:ext uri="{BB962C8B-B14F-4D97-AF65-F5344CB8AC3E}">
        <p14:creationId xmlns:p14="http://schemas.microsoft.com/office/powerpoint/2010/main" val="17676194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3702082-0B19-4B2F-9C0C-859240D2001E}" type="datetime1">
              <a:rPr lang="en-US">
                <a:solidFill>
                  <a:prstClr val="black">
                    <a:tint val="75000"/>
                  </a:prstClr>
                </a:solidFill>
              </a:rPr>
              <a:pPr>
                <a:defRPr/>
              </a:pPr>
              <a:t>6/10/2023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27F0AAB-3DC4-4894-894F-D70A0B18ED65}" type="slidenum">
              <a:rPr lang="en-US"/>
              <a:pPr>
                <a:defRPr/>
              </a:pPr>
              <a:t>‹#›</a:t>
            </a:fld>
            <a:endParaRPr lang="en-US"/>
          </a:p>
        </p:txBody>
      </p:sp>
    </p:spTree>
    <p:extLst>
      <p:ext uri="{BB962C8B-B14F-4D97-AF65-F5344CB8AC3E}">
        <p14:creationId xmlns:p14="http://schemas.microsoft.com/office/powerpoint/2010/main" val="11956223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634F1F4-08F1-4D55-9C99-8BDD8A6ED0F3}" type="datetime1">
              <a:rPr lang="en-US">
                <a:solidFill>
                  <a:prstClr val="black">
                    <a:tint val="75000"/>
                  </a:prstClr>
                </a:solidFill>
              </a:rPr>
              <a:pPr>
                <a:defRPr/>
              </a:pPr>
              <a:t>6/10/2023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0009CCA-8C80-41FC-BA52-AAE002F2D25E}" type="slidenum">
              <a:rPr lang="en-US"/>
              <a:pPr>
                <a:defRPr/>
              </a:pPr>
              <a:t>‹#›</a:t>
            </a:fld>
            <a:endParaRPr lang="en-US"/>
          </a:p>
        </p:txBody>
      </p:sp>
    </p:spTree>
    <p:extLst>
      <p:ext uri="{BB962C8B-B14F-4D97-AF65-F5344CB8AC3E}">
        <p14:creationId xmlns:p14="http://schemas.microsoft.com/office/powerpoint/2010/main" val="583620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E8A5F65-461D-4006-A3D2-969387518713}" type="datetime1">
              <a:rPr lang="en-US">
                <a:solidFill>
                  <a:prstClr val="black">
                    <a:tint val="75000"/>
                  </a:prstClr>
                </a:solidFill>
              </a:rPr>
              <a:pPr>
                <a:defRPr/>
              </a:pPr>
              <a:t>6/10/2023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ED338E9D-5FAF-4F6C-9955-3CBED45A6474}" type="slidenum">
              <a:rPr lang="en-US"/>
              <a:pPr>
                <a:defRPr/>
              </a:pPr>
              <a:t>‹#›</a:t>
            </a:fld>
            <a:endParaRPr lang="en-US"/>
          </a:p>
        </p:txBody>
      </p:sp>
    </p:spTree>
    <p:extLst>
      <p:ext uri="{BB962C8B-B14F-4D97-AF65-F5344CB8AC3E}">
        <p14:creationId xmlns:p14="http://schemas.microsoft.com/office/powerpoint/2010/main" val="2874618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CB53E6-5129-4D50-A5B6-7A705ADD3E18}" type="datetime1">
              <a:rPr lang="en-US" smtClean="0"/>
              <a:t>6/10/2023</a:t>
            </a:fld>
            <a:endParaRPr lang="en-US"/>
          </a:p>
        </p:txBody>
      </p:sp>
      <p:sp>
        <p:nvSpPr>
          <p:cNvPr id="6" name="Footer Placeholder 5"/>
          <p:cNvSpPr>
            <a:spLocks noGrp="1"/>
          </p:cNvSpPr>
          <p:nvPr>
            <p:ph type="ftr" sz="quarter" idx="11"/>
          </p:nvPr>
        </p:nvSpPr>
        <p:spPr/>
        <p:txBody>
          <a:bodyPr/>
          <a:lstStyle/>
          <a:p>
            <a:r>
              <a:rPr lang="en-US"/>
              <a:t>BG Humayun MIST</a:t>
            </a:r>
          </a:p>
        </p:txBody>
      </p:sp>
      <p:sp>
        <p:nvSpPr>
          <p:cNvPr id="7" name="Slide Number Placeholder 6"/>
          <p:cNvSpPr>
            <a:spLocks noGrp="1"/>
          </p:cNvSpPr>
          <p:nvPr>
            <p:ph type="sldNum" sz="quarter" idx="12"/>
          </p:nvPr>
        </p:nvSpPr>
        <p:spPr/>
        <p:txBody>
          <a:bodyPr/>
          <a:lstStyle/>
          <a:p>
            <a:fld id="{FD3A9C47-6F93-46A7-AC03-373FACF4FD6C}" type="slidenum">
              <a:rPr lang="en-US" smtClean="0"/>
              <a:t>‹#›</a:t>
            </a:fld>
            <a:endParaRPr lang="en-US"/>
          </a:p>
        </p:txBody>
      </p:sp>
    </p:spTree>
    <p:extLst>
      <p:ext uri="{BB962C8B-B14F-4D97-AF65-F5344CB8AC3E}">
        <p14:creationId xmlns:p14="http://schemas.microsoft.com/office/powerpoint/2010/main" val="14474566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B9B958B-1AF5-451F-B3AC-FCDBB9F7738E}"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A0CE6FF-B699-44C9-87A4-F489DB94DC32}" type="slidenum">
              <a:rPr lang="en-US"/>
              <a:pPr>
                <a:defRPr/>
              </a:pPr>
              <a:t>‹#›</a:t>
            </a:fld>
            <a:endParaRPr lang="en-US"/>
          </a:p>
        </p:txBody>
      </p:sp>
    </p:spTree>
    <p:extLst>
      <p:ext uri="{BB962C8B-B14F-4D97-AF65-F5344CB8AC3E}">
        <p14:creationId xmlns:p14="http://schemas.microsoft.com/office/powerpoint/2010/main" val="11532086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442F74E-D440-489E-9721-216B4400AA77}" type="datetime1">
              <a:rPr lang="en-US">
                <a:solidFill>
                  <a:prstClr val="black">
                    <a:tint val="75000"/>
                  </a:prstClr>
                </a:solidFill>
              </a:rPr>
              <a:pPr>
                <a:defRPr/>
              </a:pPr>
              <a:t>6/10/2023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7BB3D3-4BE6-43F6-85A6-11A6B08DDF8E}" type="slidenum">
              <a:rPr lang="en-US"/>
              <a:pPr>
                <a:defRPr/>
              </a:pPr>
              <a:t>‹#›</a:t>
            </a:fld>
            <a:endParaRPr lang="en-US"/>
          </a:p>
        </p:txBody>
      </p:sp>
    </p:spTree>
    <p:extLst>
      <p:ext uri="{BB962C8B-B14F-4D97-AF65-F5344CB8AC3E}">
        <p14:creationId xmlns:p14="http://schemas.microsoft.com/office/powerpoint/2010/main" val="37921759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24408F0-7955-47C5-AE84-74989A2FB5B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6E292A1-E208-437B-B9AB-B12DEAFD7EE3}" type="slidenum">
              <a:rPr lang="en-US"/>
              <a:pPr>
                <a:defRPr/>
              </a:pPr>
              <a:t>‹#›</a:t>
            </a:fld>
            <a:endParaRPr lang="en-US"/>
          </a:p>
        </p:txBody>
      </p:sp>
    </p:spTree>
    <p:extLst>
      <p:ext uri="{BB962C8B-B14F-4D97-AF65-F5344CB8AC3E}">
        <p14:creationId xmlns:p14="http://schemas.microsoft.com/office/powerpoint/2010/main" val="7919732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6450D8D-A995-4A38-9880-A6C4FF9CC89F}"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F717EF8-339D-486F-AA65-84D1D84D4167}" type="slidenum">
              <a:rPr lang="en-US"/>
              <a:pPr>
                <a:defRPr/>
              </a:pPr>
              <a:t>‹#›</a:t>
            </a:fld>
            <a:endParaRPr lang="en-US"/>
          </a:p>
        </p:txBody>
      </p:sp>
    </p:spTree>
    <p:extLst>
      <p:ext uri="{BB962C8B-B14F-4D97-AF65-F5344CB8AC3E}">
        <p14:creationId xmlns:p14="http://schemas.microsoft.com/office/powerpoint/2010/main" val="10592244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179918" y="2116139"/>
            <a:ext cx="5829300" cy="4135437"/>
          </a:xfrm>
        </p:spPr>
        <p:txBody>
          <a:bodyPr/>
          <a:lstStyle/>
          <a:p>
            <a:pPr lvl="0"/>
            <a:endParaRPr lang="en-US" noProof="0" smtClean="0"/>
          </a:p>
        </p:txBody>
      </p:sp>
      <p:sp>
        <p:nvSpPr>
          <p:cNvPr id="4" name="Text Placeholder 3"/>
          <p:cNvSpPr>
            <a:spLocks noGrp="1"/>
          </p:cNvSpPr>
          <p:nvPr>
            <p:ph type="body"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2E1F69CD-05EC-467A-B698-8B2E879F7736}" type="slidenum">
              <a:rPr lang="en-US"/>
              <a:pPr>
                <a:defRPr/>
              </a:pPr>
              <a:t>‹#›</a:t>
            </a:fld>
            <a:endParaRPr lang="en-US"/>
          </a:p>
        </p:txBody>
      </p:sp>
    </p:spTree>
    <p:extLst>
      <p:ext uri="{BB962C8B-B14F-4D97-AF65-F5344CB8AC3E}">
        <p14:creationId xmlns:p14="http://schemas.microsoft.com/office/powerpoint/2010/main" val="4161272102"/>
      </p:ext>
    </p:extLst>
  </p:cSld>
  <p:clrMapOvr>
    <a:masterClrMapping/>
  </p:clrMapOvr>
  <p:transition>
    <p:checke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212418" y="2116139"/>
            <a:ext cx="5829300" cy="4135437"/>
          </a:xfrm>
        </p:spPr>
        <p:txBody>
          <a:bodyPr/>
          <a:lstStyle/>
          <a:p>
            <a:pPr lvl="0"/>
            <a:endParaRPr lang="en-US" noProof="0" smtClean="0"/>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553EEFE0-F70C-45A2-8BBC-1C258E315413}" type="slidenum">
              <a:rPr lang="en-US"/>
              <a:pPr>
                <a:defRPr/>
              </a:pPr>
              <a:t>‹#›</a:t>
            </a:fld>
            <a:endParaRPr lang="en-US"/>
          </a:p>
        </p:txBody>
      </p:sp>
    </p:spTree>
    <p:extLst>
      <p:ext uri="{BB962C8B-B14F-4D97-AF65-F5344CB8AC3E}">
        <p14:creationId xmlns:p14="http://schemas.microsoft.com/office/powerpoint/2010/main" val="2127304294"/>
      </p:ext>
    </p:extLst>
  </p:cSld>
  <p:clrMapOvr>
    <a:masterClrMapping/>
  </p:clrMapOvr>
  <p:transition>
    <p:checke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918" y="889000"/>
            <a:ext cx="11846983" cy="1155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99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12418" y="2116139"/>
            <a:ext cx="5829300" cy="4135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2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26"/>
          <p:cNvSpPr>
            <a:spLocks noGrp="1" noChangeArrowheads="1"/>
          </p:cNvSpPr>
          <p:nvPr>
            <p:ph type="sldNum" sz="quarter" idx="12"/>
          </p:nvPr>
        </p:nvSpPr>
        <p:spPr/>
        <p:txBody>
          <a:bodyPr/>
          <a:lstStyle>
            <a:lvl1pPr>
              <a:defRPr smtClean="0"/>
            </a:lvl1pPr>
          </a:lstStyle>
          <a:p>
            <a:pPr>
              <a:defRPr/>
            </a:pPr>
            <a:fld id="{76587561-2D0F-4E8B-A3FD-6B927C4A7BC3}" type="slidenum">
              <a:rPr lang="en-US"/>
              <a:pPr>
                <a:defRPr/>
              </a:pPr>
              <a:t>‹#›</a:t>
            </a:fld>
            <a:endParaRPr lang="en-US"/>
          </a:p>
        </p:txBody>
      </p:sp>
    </p:spTree>
    <p:extLst>
      <p:ext uri="{BB962C8B-B14F-4D97-AF65-F5344CB8AC3E}">
        <p14:creationId xmlns:p14="http://schemas.microsoft.com/office/powerpoint/2010/main" val="1833388512"/>
      </p:ext>
    </p:extLst>
  </p:cSld>
  <p:clrMapOvr>
    <a:masterClrMapping/>
  </p:clrMapOvr>
  <p:transition>
    <p:check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theme" Target="../theme/theme5.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theme" Target="../theme/theme6.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909FD-80F2-48F8-AB8C-EFD518365F5A}" type="datetime1">
              <a:rPr lang="en-US" smtClean="0"/>
              <a:t>6/10/2023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BG Humayun MIST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A9C47-6F93-46A7-AC03-373FACF4FD6C}" type="slidenum">
              <a:rPr lang="en-US" smtClean="0"/>
              <a:t>‹#›</a:t>
            </a:fld>
            <a:endParaRPr lang="en-US"/>
          </a:p>
        </p:txBody>
      </p:sp>
    </p:spTree>
    <p:extLst>
      <p:ext uri="{BB962C8B-B14F-4D97-AF65-F5344CB8AC3E}">
        <p14:creationId xmlns:p14="http://schemas.microsoft.com/office/powerpoint/2010/main" val="1689455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5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504D586D-396A-44D2-BCB7-0DDDAC982F9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fontAlgn="base">
              <a:spcBef>
                <a:spcPct val="0"/>
              </a:spcBef>
              <a:spcAft>
                <a:spcPct val="0"/>
              </a:spcAft>
              <a:defRPr/>
            </a:pPr>
            <a:fld id="{DC4453A9-20C2-4CEA-9544-C0E143465C64}" type="slidenum">
              <a:rPr lang="en-US">
                <a:cs typeface="Arial" panose="020B0604020202020204" pitchFamily="34" charset="0"/>
              </a:rPr>
              <a:pPr fontAlgn="base">
                <a:spcBef>
                  <a:spcPct val="0"/>
                </a:spcBef>
                <a:spcAft>
                  <a:spcPct val="0"/>
                </a:spcAft>
                <a:defRPr/>
              </a:pPr>
              <a:t>‹#›</a:t>
            </a:fld>
            <a:endParaRPr lang="en-US">
              <a:cs typeface="Arial" panose="020B0604020202020204" pitchFamily="34" charset="0"/>
            </a:endParaRPr>
          </a:p>
        </p:txBody>
      </p:sp>
    </p:spTree>
    <p:extLst>
      <p:ext uri="{BB962C8B-B14F-4D97-AF65-F5344CB8AC3E}">
        <p14:creationId xmlns:p14="http://schemas.microsoft.com/office/powerpoint/2010/main" val="25697987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504D586D-396A-44D2-BCB7-0DDDAC982F9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fontAlgn="base">
              <a:spcBef>
                <a:spcPct val="0"/>
              </a:spcBef>
              <a:spcAft>
                <a:spcPct val="0"/>
              </a:spcAft>
              <a:defRPr/>
            </a:pPr>
            <a:fld id="{DC4453A9-20C2-4CEA-9544-C0E143465C64}" type="slidenum">
              <a:rPr lang="en-US">
                <a:cs typeface="Arial" panose="020B0604020202020204" pitchFamily="34" charset="0"/>
              </a:rPr>
              <a:pPr fontAlgn="base">
                <a:spcBef>
                  <a:spcPct val="0"/>
                </a:spcBef>
                <a:spcAft>
                  <a:spcPct val="0"/>
                </a:spcAft>
                <a:defRPr/>
              </a:pPr>
              <a:t>‹#›</a:t>
            </a:fld>
            <a:endParaRPr lang="en-US">
              <a:cs typeface="Arial" panose="020B0604020202020204" pitchFamily="34" charset="0"/>
            </a:endParaRPr>
          </a:p>
        </p:txBody>
      </p:sp>
    </p:spTree>
    <p:extLst>
      <p:ext uri="{BB962C8B-B14F-4D97-AF65-F5344CB8AC3E}">
        <p14:creationId xmlns:p14="http://schemas.microsoft.com/office/powerpoint/2010/main" val="255011388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504D586D-396A-44D2-BCB7-0DDDAC982F9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fontAlgn="base">
              <a:spcBef>
                <a:spcPct val="0"/>
              </a:spcBef>
              <a:spcAft>
                <a:spcPct val="0"/>
              </a:spcAft>
              <a:defRPr/>
            </a:pPr>
            <a:fld id="{DC4453A9-20C2-4CEA-9544-C0E143465C64}" type="slidenum">
              <a:rPr lang="en-US">
                <a:cs typeface="Arial" panose="020B0604020202020204" pitchFamily="34" charset="0"/>
              </a:rPr>
              <a:pPr fontAlgn="base">
                <a:spcBef>
                  <a:spcPct val="0"/>
                </a:spcBef>
                <a:spcAft>
                  <a:spcPct val="0"/>
                </a:spcAft>
                <a:defRPr/>
              </a:pPr>
              <a:t>‹#›</a:t>
            </a:fld>
            <a:endParaRPr lang="en-US">
              <a:cs typeface="Arial" panose="020B0604020202020204" pitchFamily="34" charset="0"/>
            </a:endParaRPr>
          </a:p>
        </p:txBody>
      </p:sp>
    </p:spTree>
    <p:extLst>
      <p:ext uri="{BB962C8B-B14F-4D97-AF65-F5344CB8AC3E}">
        <p14:creationId xmlns:p14="http://schemas.microsoft.com/office/powerpoint/2010/main" val="326425280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504D586D-396A-44D2-BCB7-0DDDAC982F9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fontAlgn="base">
              <a:spcBef>
                <a:spcPct val="0"/>
              </a:spcBef>
              <a:spcAft>
                <a:spcPct val="0"/>
              </a:spcAft>
              <a:defRPr/>
            </a:pPr>
            <a:fld id="{DC4453A9-20C2-4CEA-9544-C0E143465C64}" type="slidenum">
              <a:rPr lang="en-US">
                <a:cs typeface="Arial" panose="020B0604020202020204" pitchFamily="34" charset="0"/>
              </a:rPr>
              <a:pPr fontAlgn="base">
                <a:spcBef>
                  <a:spcPct val="0"/>
                </a:spcBef>
                <a:spcAft>
                  <a:spcPct val="0"/>
                </a:spcAft>
                <a:defRPr/>
              </a:pPr>
              <a:t>‹#›</a:t>
            </a:fld>
            <a:endParaRPr lang="en-US">
              <a:cs typeface="Arial" panose="020B0604020202020204" pitchFamily="34" charset="0"/>
            </a:endParaRPr>
          </a:p>
        </p:txBody>
      </p:sp>
    </p:spTree>
    <p:extLst>
      <p:ext uri="{BB962C8B-B14F-4D97-AF65-F5344CB8AC3E}">
        <p14:creationId xmlns:p14="http://schemas.microsoft.com/office/powerpoint/2010/main" val="190451527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504D586D-396A-44D2-BCB7-0DDDAC982F9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fontAlgn="base">
              <a:spcBef>
                <a:spcPct val="0"/>
              </a:spcBef>
              <a:spcAft>
                <a:spcPct val="0"/>
              </a:spcAft>
              <a:defRPr/>
            </a:pPr>
            <a:fld id="{DC4453A9-20C2-4CEA-9544-C0E143465C64}" type="slidenum">
              <a:rPr lang="en-US">
                <a:cs typeface="Arial" panose="020B0604020202020204" pitchFamily="34" charset="0"/>
              </a:rPr>
              <a:pPr fontAlgn="base">
                <a:spcBef>
                  <a:spcPct val="0"/>
                </a:spcBef>
                <a:spcAft>
                  <a:spcPct val="0"/>
                </a:spcAft>
                <a:defRPr/>
              </a:pPr>
              <a:t>‹#›</a:t>
            </a:fld>
            <a:endParaRPr lang="en-US">
              <a:cs typeface="Arial" panose="020B0604020202020204" pitchFamily="34" charset="0"/>
            </a:endParaRPr>
          </a:p>
        </p:txBody>
      </p:sp>
    </p:spTree>
    <p:extLst>
      <p:ext uri="{BB962C8B-B14F-4D97-AF65-F5344CB8AC3E}">
        <p14:creationId xmlns:p14="http://schemas.microsoft.com/office/powerpoint/2010/main" val="110510757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504D586D-396A-44D2-BCB7-0DDDAC982F95}" type="datetime1">
              <a:rPr lang="en-US">
                <a:solidFill>
                  <a:prstClr val="black">
                    <a:tint val="75000"/>
                  </a:prstClr>
                </a:solidFill>
              </a:rPr>
              <a:pPr>
                <a:defRPr/>
              </a:pPr>
              <a:t>6/10/2023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fontAlgn="base">
              <a:spcBef>
                <a:spcPct val="0"/>
              </a:spcBef>
              <a:spcAft>
                <a:spcPct val="0"/>
              </a:spcAft>
              <a:defRPr/>
            </a:pPr>
            <a:fld id="{DC4453A9-20C2-4CEA-9544-C0E143465C64}" type="slidenum">
              <a:rPr lang="en-US">
                <a:cs typeface="Arial" panose="020B0604020202020204" pitchFamily="34" charset="0"/>
              </a:rPr>
              <a:pPr fontAlgn="base">
                <a:spcBef>
                  <a:spcPct val="0"/>
                </a:spcBef>
                <a:spcAft>
                  <a:spcPct val="0"/>
                </a:spcAft>
                <a:defRPr/>
              </a:pPr>
              <a:t>‹#›</a:t>
            </a:fld>
            <a:endParaRPr lang="en-US">
              <a:cs typeface="Arial" panose="020B0604020202020204" pitchFamily="34" charset="0"/>
            </a:endParaRPr>
          </a:p>
        </p:txBody>
      </p:sp>
    </p:spTree>
    <p:extLst>
      <p:ext uri="{BB962C8B-B14F-4D97-AF65-F5344CB8AC3E}">
        <p14:creationId xmlns:p14="http://schemas.microsoft.com/office/powerpoint/2010/main" val="52537408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4StrokeEngine_Ortho_3D_Small.gif" TargetMode="External"/><Relationship Id="rId5" Type="http://schemas.openxmlformats.org/officeDocument/2006/relationships/hyperlink" Target="Two-Stroke_Engine.gif"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AssuredCarefreeAchillestang-size_restricted.gif" TargetMode="External"/><Relationship Id="rId4" Type="http://schemas.openxmlformats.org/officeDocument/2006/relationships/hyperlink" Target="4StrokeEngine_Ortho_3D_Small.gi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AmpleWarmheartedIrishdraughthorse-size_restricted.gif" TargetMode="External"/><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mechanicalenotes.com/casting-process/" TargetMode="External"/><Relationship Id="rId2" Type="http://schemas.openxmlformats.org/officeDocument/2006/relationships/hyperlink" Target="https://www.sciencedirect.com/topics/engineering/cylinder-blocks"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56.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8.xml"/><Relationship Id="rId5" Type="http://schemas.openxmlformats.org/officeDocument/2006/relationships/image" Target="../media/image48.jpeg"/><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engineeringlearn.com/types-of-engines/" TargetMode="External"/><Relationship Id="rId3" Type="http://schemas.openxmlformats.org/officeDocument/2006/relationships/hyperlink" Target="https://engineeringlearn.com/cylinder-block-types-and-functions/" TargetMode="External"/><Relationship Id="rId7" Type="http://schemas.openxmlformats.org/officeDocument/2006/relationships/hyperlink" Target="https://engineeringlearn.com/radiator-types-and-constructio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engineeringlearn.com/fluid-types-and-properties/" TargetMode="External"/><Relationship Id="rId5" Type="http://schemas.openxmlformats.org/officeDocument/2006/relationships/hyperlink" Target="https://engineeringlearn.com/types-of-combustion-chamber-functions-advantages-disadvantages/" TargetMode="External"/><Relationship Id="rId4" Type="http://schemas.openxmlformats.org/officeDocument/2006/relationships/hyperlink" Target="https://engineeringlearn.com/v-engine/"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Viscosity_index" TargetMode="External"/><Relationship Id="rId2" Type="http://schemas.openxmlformats.org/officeDocument/2006/relationships/hyperlink" Target="https://en.wikipedia.org/wiki/Liquid" TargetMode="External"/><Relationship Id="rId1" Type="http://schemas.openxmlformats.org/officeDocument/2006/relationships/slideLayout" Target="../slideLayouts/slideLayout2.xml"/><Relationship Id="rId4" Type="http://schemas.openxmlformats.org/officeDocument/2006/relationships/hyperlink" Target="https://en.wikipedia.org/wiki/Oxidation"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Redox" TargetMode="External"/><Relationship Id="rId13" Type="http://schemas.openxmlformats.org/officeDocument/2006/relationships/hyperlink" Target="https://en.wikipedia.org/wiki/Oxygen" TargetMode="External"/><Relationship Id="rId3" Type="http://schemas.openxmlformats.org/officeDocument/2006/relationships/hyperlink" Target="https://en.wikipedia.org/wiki/Vehicle_emissions_control" TargetMode="External"/><Relationship Id="rId7" Type="http://schemas.openxmlformats.org/officeDocument/2006/relationships/hyperlink" Target="https://en.wikipedia.org/wiki/Catalysis" TargetMode="External"/><Relationship Id="rId12" Type="http://schemas.openxmlformats.org/officeDocument/2006/relationships/hyperlink" Target="https://en.wikipedia.org/wiki/Lean-burn" TargetMode="External"/><Relationship Id="rId17" Type="http://schemas.openxmlformats.org/officeDocument/2006/relationships/hyperlink" Target="https://en.wikipedia.org/wiki/NOx" TargetMode="External"/><Relationship Id="rId2" Type="http://schemas.openxmlformats.org/officeDocument/2006/relationships/image" Target="../media/image90.png"/><Relationship Id="rId16" Type="http://schemas.openxmlformats.org/officeDocument/2006/relationships/hyperlink" Target="https://en.wikipedia.org/wiki/Water" TargetMode="External"/><Relationship Id="rId1" Type="http://schemas.openxmlformats.org/officeDocument/2006/relationships/slideLayout" Target="../slideLayouts/slideLayout2.xml"/><Relationship Id="rId6" Type="http://schemas.openxmlformats.org/officeDocument/2006/relationships/hyperlink" Target="https://en.wikipedia.org/wiki/Internal_combustion_engine" TargetMode="External"/><Relationship Id="rId11" Type="http://schemas.openxmlformats.org/officeDocument/2006/relationships/hyperlink" Target="https://en.wikipedia.org/wiki/Diesel_fuel" TargetMode="External"/><Relationship Id="rId5" Type="http://schemas.openxmlformats.org/officeDocument/2006/relationships/hyperlink" Target="https://en.wikipedia.org/wiki/Exhaust_gas" TargetMode="External"/><Relationship Id="rId15" Type="http://schemas.openxmlformats.org/officeDocument/2006/relationships/hyperlink" Target="https://en.wikipedia.org/wiki/Unburned_hydrocarbon" TargetMode="External"/><Relationship Id="rId10" Type="http://schemas.openxmlformats.org/officeDocument/2006/relationships/hyperlink" Target="https://en.wikipedia.org/wiki/Gasoline" TargetMode="External"/><Relationship Id="rId4" Type="http://schemas.openxmlformats.org/officeDocument/2006/relationships/hyperlink" Target="https://en.wikipedia.org/wiki/Pollutant" TargetMode="External"/><Relationship Id="rId9" Type="http://schemas.openxmlformats.org/officeDocument/2006/relationships/hyperlink" Target="https://en.wikipedia.org/wiki/Chemical_reaction" TargetMode="External"/><Relationship Id="rId14" Type="http://schemas.openxmlformats.org/officeDocument/2006/relationships/hyperlink" Target="https://en.wikipedia.org/wiki/Carbon_monoxid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howacarworks.com/basics/the-engine"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8" Type="http://schemas.openxmlformats.org/officeDocument/2006/relationships/hyperlink" Target="https://en.wikipedia.org/wiki/Clutch" TargetMode="External"/><Relationship Id="rId3" Type="http://schemas.openxmlformats.org/officeDocument/2006/relationships/hyperlink" Target="https://en.wikipedia.org/wiki/Fluid_coupling" TargetMode="External"/><Relationship Id="rId7" Type="http://schemas.openxmlformats.org/officeDocument/2006/relationships/hyperlink" Target="https://en.wikipedia.org/wiki/Flexplate" TargetMode="Externa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hyperlink" Target="https://en.wikipedia.org/wiki/Automatic_transmission" TargetMode="External"/><Relationship Id="rId5" Type="http://schemas.openxmlformats.org/officeDocument/2006/relationships/hyperlink" Target="https://en.wikipedia.org/wiki/Internal_combustion_engine" TargetMode="External"/><Relationship Id="rId4" Type="http://schemas.openxmlformats.org/officeDocument/2006/relationships/hyperlink" Target="https://en.wikipedia.org/wiki/Prime_mover_(locomotive)" TargetMode="External"/><Relationship Id="rId9" Type="http://schemas.openxmlformats.org/officeDocument/2006/relationships/image" Target="../media/image105.png"/></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ME 161 </a:t>
            </a:r>
            <a:br>
              <a:rPr lang="en-US" dirty="0"/>
            </a:br>
            <a:r>
              <a:rPr lang="en-US" dirty="0"/>
              <a:t>Introduction to Mechanical Engineering</a:t>
            </a:r>
            <a:br>
              <a:rPr lang="en-US" dirty="0"/>
            </a:br>
            <a:r>
              <a:rPr lang="en-US" dirty="0" err="1"/>
              <a:t>Lec</a:t>
            </a:r>
            <a:r>
              <a:rPr lang="en-US" dirty="0"/>
              <a:t> Note 2: Brig Gen </a:t>
            </a:r>
            <a:r>
              <a:rPr lang="en-US" dirty="0" err="1"/>
              <a:t>Humayun</a:t>
            </a:r>
            <a:endParaRPr lang="en-US" dirty="0"/>
          </a:p>
        </p:txBody>
      </p:sp>
      <p:sp>
        <p:nvSpPr>
          <p:cNvPr id="4" name="TextBox 3"/>
          <p:cNvSpPr txBox="1"/>
          <p:nvPr/>
        </p:nvSpPr>
        <p:spPr>
          <a:xfrm>
            <a:off x="1617785" y="4853354"/>
            <a:ext cx="9481624" cy="646331"/>
          </a:xfrm>
          <a:prstGeom prst="rect">
            <a:avLst/>
          </a:prstGeom>
          <a:noFill/>
        </p:spPr>
        <p:txBody>
          <a:bodyPr wrap="square" rtlCol="0">
            <a:spAutoFit/>
          </a:bodyPr>
          <a:lstStyle/>
          <a:p>
            <a:pPr algn="ctr"/>
            <a:r>
              <a:rPr lang="en-US" dirty="0"/>
              <a:t>Please go through class notes and reference materials discussed in the class. This is just a guideline for those who missed the classes</a:t>
            </a:r>
          </a:p>
        </p:txBody>
      </p:sp>
      <p:sp>
        <p:nvSpPr>
          <p:cNvPr id="3" name="Date Placeholder 2"/>
          <p:cNvSpPr>
            <a:spLocks noGrp="1"/>
          </p:cNvSpPr>
          <p:nvPr>
            <p:ph type="dt" sz="half" idx="10"/>
          </p:nvPr>
        </p:nvSpPr>
        <p:spPr/>
        <p:txBody>
          <a:bodyPr/>
          <a:lstStyle/>
          <a:p>
            <a:fld id="{DCA348F7-4736-41A3-B7E5-400891C94217}"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1</a:t>
            </a:fld>
            <a:endParaRPr lang="en-US"/>
          </a:p>
        </p:txBody>
      </p:sp>
    </p:spTree>
    <p:extLst>
      <p:ext uri="{BB962C8B-B14F-4D97-AF65-F5344CB8AC3E}">
        <p14:creationId xmlns:p14="http://schemas.microsoft.com/office/powerpoint/2010/main" val="3712426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981200" y="233075"/>
            <a:ext cx="7772400" cy="411162"/>
          </a:xfrm>
        </p:spPr>
        <p:txBody>
          <a:bodyPr>
            <a:normAutofit fontScale="90000"/>
          </a:bodyPr>
          <a:lstStyle/>
          <a:p>
            <a:pPr algn="l"/>
            <a:r>
              <a:rPr lang="en-US" sz="3200" dirty="0" smtClean="0"/>
              <a:t>9.   </a:t>
            </a:r>
            <a:r>
              <a:rPr lang="en-US" sz="3200" dirty="0"/>
              <a:t>According to the </a:t>
            </a:r>
            <a:r>
              <a:rPr lang="en-US" sz="3200" dirty="0">
                <a:solidFill>
                  <a:srgbClr val="0070C0"/>
                </a:solidFill>
              </a:rPr>
              <a:t>cycle  of operation:</a:t>
            </a:r>
            <a:endParaRPr lang="en-US" sz="3200" dirty="0"/>
          </a:p>
        </p:txBody>
      </p:sp>
      <p:sp>
        <p:nvSpPr>
          <p:cNvPr id="3" name="Content Placeholder 2"/>
          <p:cNvSpPr>
            <a:spLocks noGrp="1"/>
          </p:cNvSpPr>
          <p:nvPr>
            <p:ph idx="1"/>
          </p:nvPr>
        </p:nvSpPr>
        <p:spPr>
          <a:xfrm>
            <a:off x="1981200" y="762000"/>
            <a:ext cx="8229600" cy="1371600"/>
          </a:xfrm>
        </p:spPr>
        <p:txBody>
          <a:bodyPr/>
          <a:lstStyle/>
          <a:p>
            <a:pPr>
              <a:spcBef>
                <a:spcPts val="0"/>
              </a:spcBef>
              <a:buNone/>
              <a:defRPr/>
            </a:pPr>
            <a:r>
              <a:rPr lang="en-US" dirty="0" smtClean="0"/>
              <a:t>a.</a:t>
            </a:r>
            <a:r>
              <a:rPr lang="en-US" dirty="0"/>
              <a:t> </a:t>
            </a:r>
            <a:r>
              <a:rPr lang="en-US" dirty="0" smtClean="0"/>
              <a:t>  Otto </a:t>
            </a:r>
            <a:r>
              <a:rPr lang="en-US" dirty="0"/>
              <a:t>cycle</a:t>
            </a:r>
          </a:p>
          <a:p>
            <a:pPr marL="514350" indent="-514350">
              <a:spcBef>
                <a:spcPts val="0"/>
              </a:spcBef>
              <a:buFont typeface="Arial" charset="0"/>
              <a:buAutoNum type="alphaLcPeriod" startAt="2"/>
              <a:defRPr/>
            </a:pPr>
            <a:r>
              <a:rPr lang="en-US" dirty="0"/>
              <a:t>Diesel cycle</a:t>
            </a:r>
          </a:p>
          <a:p>
            <a:pPr marL="514350" indent="-514350">
              <a:spcBef>
                <a:spcPts val="0"/>
              </a:spcBef>
              <a:buFont typeface="Arial" charset="0"/>
              <a:buAutoNum type="alphaLcPeriod" startAt="2"/>
              <a:defRPr/>
            </a:pPr>
            <a:r>
              <a:rPr lang="en-US" dirty="0"/>
              <a:t>Duel or mixed cycle		</a:t>
            </a:r>
          </a:p>
        </p:txBody>
      </p:sp>
      <p:sp>
        <p:nvSpPr>
          <p:cNvPr id="3072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DCD5BA-AF1F-4959-BBB8-0CB5F110746A}" type="slidenum">
              <a:rPr lang="en-US" sz="1200">
                <a:solidFill>
                  <a:srgbClr val="898989"/>
                </a:solidFill>
              </a:rPr>
              <a:pPr>
                <a:spcBef>
                  <a:spcPct val="0"/>
                </a:spcBef>
                <a:buFontTx/>
                <a:buNone/>
              </a:pPr>
              <a:t>10</a:t>
            </a:fld>
            <a:endParaRPr lang="en-US" sz="1200">
              <a:solidFill>
                <a:srgbClr val="898989"/>
              </a:solidFill>
            </a:endParaRPr>
          </a:p>
        </p:txBody>
      </p:sp>
    </p:spTree>
    <p:extLst>
      <p:ext uri="{BB962C8B-B14F-4D97-AF65-F5344CB8AC3E}">
        <p14:creationId xmlns:p14="http://schemas.microsoft.com/office/powerpoint/2010/main" val="20262117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fference Between 2 Stroke and 4 Stroke Engines - Student Lesson"/>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820" t="8547" r="3820" b="67624"/>
          <a:stretch/>
        </p:blipFill>
        <p:spPr bwMode="auto">
          <a:xfrm>
            <a:off x="1913682" y="0"/>
            <a:ext cx="6092483" cy="152954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F98E6792-5932-4620-B545-A8A42BD2CCBF}"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4" name="Slide Number Placeholder 3"/>
          <p:cNvSpPr>
            <a:spLocks noGrp="1"/>
          </p:cNvSpPr>
          <p:nvPr>
            <p:ph type="sldNum" sz="quarter" idx="12"/>
          </p:nvPr>
        </p:nvSpPr>
        <p:spPr/>
        <p:txBody>
          <a:bodyPr/>
          <a:lstStyle/>
          <a:p>
            <a:fld id="{FD3A9C47-6F93-46A7-AC03-373FACF4FD6C}" type="slidenum">
              <a:rPr lang="en-US" smtClean="0"/>
              <a:t>11</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725" y="1612668"/>
            <a:ext cx="4519411" cy="532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336" y="1529543"/>
            <a:ext cx="4721443" cy="514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a:hlinkClick r:id="rId5" action="ppaction://hlinkfile"/>
          </p:cNvPr>
          <p:cNvSpPr/>
          <p:nvPr/>
        </p:nvSpPr>
        <p:spPr>
          <a:xfrm>
            <a:off x="266007" y="2053244"/>
            <a:ext cx="1055717" cy="773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hlinkClick r:id="rId6" action="ppaction://hlinkfile"/>
          </p:cNvPr>
          <p:cNvSpPr/>
          <p:nvPr/>
        </p:nvSpPr>
        <p:spPr>
          <a:xfrm>
            <a:off x="10174778" y="5511338"/>
            <a:ext cx="897775" cy="698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233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114C1DE0-5ECB-40B3-9516-C192DD952312}" type="datetime1">
              <a:rPr lang="en-US" smtClean="0"/>
              <a:t>6/10/2023</a:t>
            </a:fld>
            <a:endParaRPr lang="en-US"/>
          </a:p>
        </p:txBody>
      </p:sp>
      <p:sp>
        <p:nvSpPr>
          <p:cNvPr id="5" name="Footer Placeholder 4"/>
          <p:cNvSpPr>
            <a:spLocks noGrp="1"/>
          </p:cNvSpPr>
          <p:nvPr>
            <p:ph type="ftr" sz="quarter" idx="11"/>
          </p:nvPr>
        </p:nvSpPr>
        <p:spPr/>
        <p:txBody>
          <a:bodyPr/>
          <a:lstStyle/>
          <a:p>
            <a:r>
              <a:rPr lang="en-US" smtClean="0"/>
              <a:t>BG Humayun MIST</a:t>
            </a:r>
            <a:endParaRPr lang="en-US"/>
          </a:p>
        </p:txBody>
      </p:sp>
      <p:sp>
        <p:nvSpPr>
          <p:cNvPr id="6" name="Slide Number Placeholder 5"/>
          <p:cNvSpPr>
            <a:spLocks noGrp="1"/>
          </p:cNvSpPr>
          <p:nvPr>
            <p:ph type="sldNum" sz="quarter" idx="12"/>
          </p:nvPr>
        </p:nvSpPr>
        <p:spPr/>
        <p:txBody>
          <a:bodyPr/>
          <a:lstStyle/>
          <a:p>
            <a:fld id="{FD3A9C47-6F93-46A7-AC03-373FACF4FD6C}" type="slidenum">
              <a:rPr lang="en-US" smtClean="0"/>
              <a:t>12</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765"/>
            <a:ext cx="118241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5182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2362200" y="274638"/>
            <a:ext cx="8077200" cy="411162"/>
          </a:xfrm>
        </p:spPr>
        <p:txBody>
          <a:bodyPr>
            <a:normAutofit fontScale="90000"/>
          </a:bodyPr>
          <a:lstStyle/>
          <a:p>
            <a:pPr algn="l"/>
            <a:r>
              <a:rPr lang="en-US" sz="3200" b="1" u="sng">
                <a:solidFill>
                  <a:srgbClr val="7030A0"/>
                </a:solidFill>
              </a:rPr>
              <a:t>Comparison of 4 Stroke and 2 Stroke Engine</a:t>
            </a:r>
          </a:p>
        </p:txBody>
      </p:sp>
      <p:sp>
        <p:nvSpPr>
          <p:cNvPr id="7680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D13B89-9172-42A6-9A20-F12BF555DDD8}" type="slidenum">
              <a:rPr lang="en-US" sz="1200">
                <a:solidFill>
                  <a:srgbClr val="898989"/>
                </a:solidFill>
              </a:rPr>
              <a:pPr>
                <a:spcBef>
                  <a:spcPct val="0"/>
                </a:spcBef>
                <a:buFontTx/>
                <a:buNone/>
              </a:pPr>
              <a:t>13</a:t>
            </a:fld>
            <a:endParaRPr lang="en-US" sz="1200">
              <a:solidFill>
                <a:srgbClr val="898989"/>
              </a:solidFill>
            </a:endParaRPr>
          </a:p>
        </p:txBody>
      </p:sp>
      <p:pic>
        <p:nvPicPr>
          <p:cNvPr id="76804" name="Picture 2" descr="C:\Users\MajShahid\Downloads\Documents\9485806_ori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486" t="12016"/>
          <a:stretch>
            <a:fillRect/>
          </a:stretch>
        </p:blipFill>
        <p:spPr>
          <a:xfrm>
            <a:off x="1600200" y="814388"/>
            <a:ext cx="9067800" cy="5586412"/>
          </a:xfrm>
          <a:noFill/>
        </p:spPr>
      </p:pic>
    </p:spTree>
    <p:extLst>
      <p:ext uri="{BB962C8B-B14F-4D97-AF65-F5344CB8AC3E}">
        <p14:creationId xmlns:p14="http://schemas.microsoft.com/office/powerpoint/2010/main" val="1923206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ifference between SI Engine and CI Engine with PD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2"/>
          <a:srcRect l="4879" t="20432" r="41494" b="17068"/>
          <a:stretch/>
        </p:blipFill>
        <p:spPr>
          <a:xfrm>
            <a:off x="1547446" y="759655"/>
            <a:ext cx="8342142" cy="5466122"/>
          </a:xfrm>
          <a:prstGeom prst="rect">
            <a:avLst/>
          </a:prstGeom>
        </p:spPr>
      </p:pic>
      <p:sp>
        <p:nvSpPr>
          <p:cNvPr id="2" name="Date Placeholder 1"/>
          <p:cNvSpPr>
            <a:spLocks noGrp="1"/>
          </p:cNvSpPr>
          <p:nvPr>
            <p:ph type="dt" sz="half" idx="10"/>
          </p:nvPr>
        </p:nvSpPr>
        <p:spPr/>
        <p:txBody>
          <a:bodyPr/>
          <a:lstStyle/>
          <a:p>
            <a:fld id="{5D97632E-75BC-4ECC-B8D3-4A5DACC45960}"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4" name="Slide Number Placeholder 3"/>
          <p:cNvSpPr>
            <a:spLocks noGrp="1"/>
          </p:cNvSpPr>
          <p:nvPr>
            <p:ph type="sldNum" sz="quarter" idx="12"/>
          </p:nvPr>
        </p:nvSpPr>
        <p:spPr/>
        <p:txBody>
          <a:bodyPr/>
          <a:lstStyle/>
          <a:p>
            <a:fld id="{FD3A9C47-6F93-46A7-AC03-373FACF4FD6C}" type="slidenum">
              <a:rPr lang="en-US" smtClean="0"/>
              <a:t>14</a:t>
            </a:fld>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6" y="-149759"/>
            <a:ext cx="12332209" cy="656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Arrow 6">
            <a:hlinkClick r:id="rId4" action="ppaction://hlinkfile"/>
          </p:cNvPr>
          <p:cNvSpPr/>
          <p:nvPr/>
        </p:nvSpPr>
        <p:spPr>
          <a:xfrm>
            <a:off x="374073" y="1778924"/>
            <a:ext cx="972589" cy="648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hlinkClick r:id="rId5" action="ppaction://hlinkfile"/>
          </p:cNvPr>
          <p:cNvSpPr/>
          <p:nvPr/>
        </p:nvSpPr>
        <p:spPr>
          <a:xfrm>
            <a:off x="11064241" y="5428211"/>
            <a:ext cx="1039090" cy="714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6558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s://player.slideplayer.com/79/13027041/slides/slide_3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4228" y="399965"/>
            <a:ext cx="8496886" cy="637266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4F58EF53-362D-478C-A8A0-DF6C0A5983FF}"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4" name="Slide Number Placeholder 3"/>
          <p:cNvSpPr>
            <a:spLocks noGrp="1"/>
          </p:cNvSpPr>
          <p:nvPr>
            <p:ph type="sldNum" sz="quarter" idx="12"/>
          </p:nvPr>
        </p:nvSpPr>
        <p:spPr/>
        <p:txBody>
          <a:bodyPr/>
          <a:lstStyle/>
          <a:p>
            <a:fld id="{FD3A9C47-6F93-46A7-AC03-373FACF4FD6C}" type="slidenum">
              <a:rPr lang="en-US" smtClean="0"/>
              <a:t>15</a:t>
            </a:fld>
            <a:endParaRPr lang="en-US"/>
          </a:p>
        </p:txBody>
      </p:sp>
    </p:spTree>
    <p:extLst>
      <p:ext uri="{BB962C8B-B14F-4D97-AF65-F5344CB8AC3E}">
        <p14:creationId xmlns:p14="http://schemas.microsoft.com/office/powerpoint/2010/main" val="40269398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t>4 Stoke Internal Combustion Engine</a:t>
            </a:r>
          </a:p>
        </p:txBody>
      </p:sp>
      <p:pic>
        <p:nvPicPr>
          <p:cNvPr id="46082" name="Picture 2" descr="What is Four-Stroke Engine?- Parts, And Working - Engineering Choic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3155" y="1690688"/>
            <a:ext cx="7125431"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42BC56AF-5A2C-4856-AFAC-97E5D3F8AE66}" type="datetime1">
              <a:rPr lang="en-US" smtClean="0"/>
              <a:t>6/10/2023</a:t>
            </a:fld>
            <a:endParaRPr lang="en-US"/>
          </a:p>
        </p:txBody>
      </p:sp>
      <p:sp>
        <p:nvSpPr>
          <p:cNvPr id="4" name="Footer Placeholder 3"/>
          <p:cNvSpPr>
            <a:spLocks noGrp="1"/>
          </p:cNvSpPr>
          <p:nvPr>
            <p:ph type="ftr" sz="quarter" idx="11"/>
          </p:nvPr>
        </p:nvSpPr>
        <p:spPr/>
        <p:txBody>
          <a:bodyPr/>
          <a:lstStyle/>
          <a:p>
            <a:r>
              <a:rPr lang="en-US"/>
              <a:t>BG Humayun MIST</a:t>
            </a:r>
          </a:p>
        </p:txBody>
      </p:sp>
      <p:sp>
        <p:nvSpPr>
          <p:cNvPr id="5" name="Slide Number Placeholder 4"/>
          <p:cNvSpPr>
            <a:spLocks noGrp="1"/>
          </p:cNvSpPr>
          <p:nvPr>
            <p:ph type="sldNum" sz="quarter" idx="12"/>
          </p:nvPr>
        </p:nvSpPr>
        <p:spPr/>
        <p:txBody>
          <a:bodyPr/>
          <a:lstStyle/>
          <a:p>
            <a:fld id="{FD3A9C47-6F93-46A7-AC03-373FACF4FD6C}" type="slidenum">
              <a:rPr lang="en-US" smtClean="0"/>
              <a:t>16</a:t>
            </a:fld>
            <a:endParaRPr lang="en-US"/>
          </a:p>
        </p:txBody>
      </p:sp>
      <p:sp>
        <p:nvSpPr>
          <p:cNvPr id="6" name="Right Arrow 5">
            <a:hlinkClick r:id="rId3" action="ppaction://hlinkfile"/>
          </p:cNvPr>
          <p:cNvSpPr/>
          <p:nvPr/>
        </p:nvSpPr>
        <p:spPr>
          <a:xfrm>
            <a:off x="9227127" y="4189615"/>
            <a:ext cx="1039091" cy="648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891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805"/>
            <a:ext cx="10515600" cy="549275"/>
          </a:xfrm>
          <a:solidFill>
            <a:srgbClr val="FFFF00"/>
          </a:solidFill>
        </p:spPr>
        <p:txBody>
          <a:bodyPr>
            <a:normAutofit fontScale="90000"/>
          </a:bodyPr>
          <a:lstStyle/>
          <a:p>
            <a:pPr algn="ctr"/>
            <a:r>
              <a:rPr lang="en-US" b="1" dirty="0"/>
              <a:t>Basic </a:t>
            </a:r>
            <a:r>
              <a:rPr lang="en-US" b="1" dirty="0" smtClean="0"/>
              <a:t>Components </a:t>
            </a:r>
            <a:r>
              <a:rPr lang="en-US" b="1" dirty="0"/>
              <a:t>of a 4 </a:t>
            </a:r>
            <a:r>
              <a:rPr lang="en-US" b="1" dirty="0" smtClean="0"/>
              <a:t>Stroke Engine</a:t>
            </a:r>
            <a:endParaRPr lang="en-US" b="1" dirty="0"/>
          </a:p>
        </p:txBody>
      </p:sp>
      <p:sp>
        <p:nvSpPr>
          <p:cNvPr id="12" name="Content Placeholder 11"/>
          <p:cNvSpPr>
            <a:spLocks noGrp="1"/>
          </p:cNvSpPr>
          <p:nvPr>
            <p:ph sz="half" idx="2"/>
          </p:nvPr>
        </p:nvSpPr>
        <p:spPr>
          <a:xfrm>
            <a:off x="5799909" y="1227909"/>
            <a:ext cx="5553891" cy="4949054"/>
          </a:xfrm>
        </p:spPr>
        <p:txBody>
          <a:bodyPr>
            <a:normAutofit/>
          </a:bodyPr>
          <a:lstStyle/>
          <a:p>
            <a:pPr marL="0" indent="0" algn="just">
              <a:buNone/>
            </a:pPr>
            <a:r>
              <a:rPr lang="en-US" sz="2400" dirty="0">
                <a:latin typeface="Cambria" panose="02040503050406030204" pitchFamily="18" charset="0"/>
                <a:ea typeface="Cambria" panose="02040503050406030204" pitchFamily="18" charset="0"/>
              </a:rPr>
              <a:t>Cylinder, Cylinder Head, Piston, Piston Ring, Gudgeon pin or Piston Pin, Connecting Rod, Small End and Big </a:t>
            </a:r>
            <a:r>
              <a:rPr lang="en-US" sz="2400" dirty="0" smtClean="0">
                <a:latin typeface="Cambria" panose="02040503050406030204" pitchFamily="18" charset="0"/>
                <a:ea typeface="Cambria" panose="02040503050406030204" pitchFamily="18" charset="0"/>
              </a:rPr>
              <a:t>End, </a:t>
            </a:r>
            <a:r>
              <a:rPr lang="en-US" sz="2400" dirty="0">
                <a:latin typeface="Cambria" panose="02040503050406030204" pitchFamily="18" charset="0"/>
                <a:ea typeface="Cambria" panose="02040503050406030204" pitchFamily="18" charset="0"/>
              </a:rPr>
              <a:t>Crank Shaft, Cam Shaft, Crank Case, Valves or Ports, Manifold, Push Rod, Rocker Arm, Spark Plug or Fuel Injector, Cooling Jackets or Fins, Flywheel</a:t>
            </a:r>
          </a:p>
          <a:p>
            <a:pPr algn="just"/>
            <a:endParaRPr lang="en-US" sz="2400" dirty="0">
              <a:latin typeface="Cambria" panose="02040503050406030204" pitchFamily="18" charset="0"/>
              <a:ea typeface="Cambria" panose="02040503050406030204" pitchFamily="18" charset="0"/>
            </a:endParaRPr>
          </a:p>
        </p:txBody>
      </p:sp>
      <p:sp>
        <p:nvSpPr>
          <p:cNvPr id="3" name="Date Placeholder 2"/>
          <p:cNvSpPr>
            <a:spLocks noGrp="1"/>
          </p:cNvSpPr>
          <p:nvPr>
            <p:ph type="dt" sz="half" idx="10"/>
          </p:nvPr>
        </p:nvSpPr>
        <p:spPr/>
        <p:txBody>
          <a:bodyPr/>
          <a:lstStyle/>
          <a:p>
            <a:fld id="{F288ABB6-07F9-4C72-8073-A0D566316C13}" type="datetime1">
              <a:rPr lang="en-US" smtClean="0"/>
              <a:t>6/10/2023</a:t>
            </a:fld>
            <a:endParaRPr lang="en-US"/>
          </a:p>
        </p:txBody>
      </p:sp>
      <p:sp>
        <p:nvSpPr>
          <p:cNvPr id="4" name="Footer Placeholder 3"/>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17</a:t>
            </a:fld>
            <a:endParaRPr lang="en-US"/>
          </a:p>
        </p:txBody>
      </p:sp>
      <p:pic>
        <p:nvPicPr>
          <p:cNvPr id="5" name="Picture 4"/>
          <p:cNvPicPr>
            <a:picLocks noChangeAspect="1"/>
          </p:cNvPicPr>
          <p:nvPr/>
        </p:nvPicPr>
        <p:blipFill rotWithShape="1">
          <a:blip r:embed="rId2"/>
          <a:srcRect l="11040" r="14298"/>
          <a:stretch/>
        </p:blipFill>
        <p:spPr>
          <a:xfrm>
            <a:off x="182880" y="640081"/>
            <a:ext cx="5378335" cy="6217920"/>
          </a:xfrm>
          <a:prstGeom prst="rect">
            <a:avLst/>
          </a:prstGeom>
        </p:spPr>
      </p:pic>
    </p:spTree>
    <p:extLst>
      <p:ext uri="{BB962C8B-B14F-4D97-AF65-F5344CB8AC3E}">
        <p14:creationId xmlns:p14="http://schemas.microsoft.com/office/powerpoint/2010/main" val="1747495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Date Placeholder 4"/>
          <p:cNvSpPr>
            <a:spLocks noGrp="1"/>
          </p:cNvSpPr>
          <p:nvPr>
            <p:ph type="dt" sz="half" idx="10"/>
          </p:nvPr>
        </p:nvSpPr>
        <p:spPr/>
        <p:txBody>
          <a:bodyPr/>
          <a:lstStyle/>
          <a:p>
            <a:fld id="{E9CD9B93-A344-4E7E-96E8-4E12AEC4C41B}" type="datetime1">
              <a:rPr lang="en-US" smtClean="0"/>
              <a:t>6/10/2023</a:t>
            </a:fld>
            <a:endParaRPr lang="en-US"/>
          </a:p>
        </p:txBody>
      </p:sp>
      <p:sp>
        <p:nvSpPr>
          <p:cNvPr id="6" name="Footer Placeholder 5"/>
          <p:cNvSpPr>
            <a:spLocks noGrp="1"/>
          </p:cNvSpPr>
          <p:nvPr>
            <p:ph type="ftr" sz="quarter" idx="11"/>
          </p:nvPr>
        </p:nvSpPr>
        <p:spPr/>
        <p:txBody>
          <a:bodyPr/>
          <a:lstStyle/>
          <a:p>
            <a:r>
              <a:rPr lang="en-US" smtClean="0"/>
              <a:t>BG Humayun MIST</a:t>
            </a:r>
            <a:endParaRPr lang="en-US"/>
          </a:p>
        </p:txBody>
      </p:sp>
      <p:sp>
        <p:nvSpPr>
          <p:cNvPr id="7" name="Slide Number Placeholder 6"/>
          <p:cNvSpPr>
            <a:spLocks noGrp="1"/>
          </p:cNvSpPr>
          <p:nvPr>
            <p:ph type="sldNum" sz="quarter" idx="12"/>
          </p:nvPr>
        </p:nvSpPr>
        <p:spPr/>
        <p:txBody>
          <a:bodyPr/>
          <a:lstStyle/>
          <a:p>
            <a:fld id="{FD3A9C47-6F93-46A7-AC03-373FACF4FD6C}" type="slidenum">
              <a:rPr lang="en-US" smtClean="0"/>
              <a:t>18</a:t>
            </a:fld>
            <a:endParaRPr lang="en-US"/>
          </a:p>
        </p:txBody>
      </p:sp>
      <p:pic>
        <p:nvPicPr>
          <p:cNvPr id="10" name="Content Placeholder 9"/>
          <p:cNvPicPr>
            <a:picLocks noGrp="1" noChangeAspect="1"/>
          </p:cNvPicPr>
          <p:nvPr>
            <p:ph sz="half" idx="1"/>
          </p:nvPr>
        </p:nvPicPr>
        <p:blipFill>
          <a:blip r:embed="rId2"/>
          <a:stretch>
            <a:fillRect/>
          </a:stretch>
        </p:blipFill>
        <p:spPr>
          <a:xfrm>
            <a:off x="1469968" y="194504"/>
            <a:ext cx="8646622" cy="6491741"/>
          </a:xfrm>
          <a:prstGeom prst="rect">
            <a:avLst/>
          </a:prstGeom>
        </p:spPr>
      </p:pic>
    </p:spTree>
    <p:extLst>
      <p:ext uri="{BB962C8B-B14F-4D97-AF65-F5344CB8AC3E}">
        <p14:creationId xmlns:p14="http://schemas.microsoft.com/office/powerpoint/2010/main" val="30377769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2514600" y="304800"/>
            <a:ext cx="7315200" cy="457200"/>
          </a:xfrm>
        </p:spPr>
        <p:txBody>
          <a:bodyPr/>
          <a:lstStyle/>
          <a:p>
            <a:pPr algn="l" eaLnBrk="1" hangingPunct="1"/>
            <a:r>
              <a:rPr lang="en-US" sz="3200" b="1" u="sng">
                <a:solidFill>
                  <a:srgbClr val="7030A0"/>
                </a:solidFill>
                <a:latin typeface="Arial" panose="020B0604020202020204" pitchFamily="34" charset="0"/>
                <a:cs typeface="Arial" panose="020B0604020202020204" pitchFamily="34" charset="0"/>
              </a:rPr>
              <a:t>Main Components of I.C. Engine</a:t>
            </a:r>
          </a:p>
        </p:txBody>
      </p:sp>
      <p:sp>
        <p:nvSpPr>
          <p:cNvPr id="34819" name="Content Placeholder 3"/>
          <p:cNvSpPr>
            <a:spLocks noGrp="1" noChangeArrowheads="1"/>
          </p:cNvSpPr>
          <p:nvPr>
            <p:ph sz="quarter" idx="1"/>
          </p:nvPr>
        </p:nvSpPr>
        <p:spPr>
          <a:xfrm>
            <a:off x="1981200" y="5105401"/>
            <a:ext cx="8229600" cy="1292225"/>
          </a:xfrm>
        </p:spPr>
        <p:txBody>
          <a:bodyPr>
            <a:spAutoFit/>
          </a:bodyPr>
          <a:lstStyle/>
          <a:p>
            <a:pPr algn="just" eaLnBrk="1" hangingPunct="1">
              <a:spcBef>
                <a:spcPct val="0"/>
              </a:spcBef>
              <a:buFont typeface="Arial" panose="020B0604020202020204" pitchFamily="34" charset="0"/>
              <a:buNone/>
            </a:pPr>
            <a:r>
              <a:rPr lang="en-US" sz="2600" b="1" u="sng">
                <a:solidFill>
                  <a:srgbClr val="0070C0"/>
                </a:solidFill>
                <a:latin typeface="Arial" panose="020B0604020202020204" pitchFamily="34" charset="0"/>
                <a:cs typeface="Arial" panose="020B0604020202020204" pitchFamily="34" charset="0"/>
              </a:rPr>
              <a:t>Cylinder block:</a:t>
            </a:r>
            <a:r>
              <a:rPr lang="en-US" sz="2600" u="sng">
                <a:solidFill>
                  <a:srgbClr val="0070C0"/>
                </a:solidFill>
                <a:latin typeface="Arial" panose="020B0604020202020204" pitchFamily="34" charset="0"/>
                <a:cs typeface="Arial" panose="020B0604020202020204" pitchFamily="34" charset="0"/>
              </a:rPr>
              <a:t> </a:t>
            </a:r>
            <a:r>
              <a:rPr lang="en-US" sz="2600">
                <a:latin typeface="Arial" panose="020B0604020202020204" pitchFamily="34" charset="0"/>
                <a:cs typeface="Arial" panose="020B0604020202020204" pitchFamily="34" charset="0"/>
              </a:rPr>
              <a:t>The cylinder block is the foundation of </a:t>
            </a:r>
          </a:p>
          <a:p>
            <a:pPr algn="just" eaLnBrk="1" hangingPunct="1">
              <a:spcBef>
                <a:spcPct val="0"/>
              </a:spcBef>
              <a:buFont typeface="Arial" panose="020B0604020202020204" pitchFamily="34" charset="0"/>
              <a:buNone/>
            </a:pPr>
            <a:r>
              <a:rPr lang="en-US" sz="2600">
                <a:latin typeface="Arial" panose="020B0604020202020204" pitchFamily="34" charset="0"/>
                <a:cs typeface="Arial" panose="020B0604020202020204" pitchFamily="34" charset="0"/>
              </a:rPr>
              <a:t>the engine. Usually made of cast iron;  Contains </a:t>
            </a:r>
          </a:p>
          <a:p>
            <a:pPr algn="just" eaLnBrk="1" hangingPunct="1">
              <a:spcBef>
                <a:spcPct val="0"/>
              </a:spcBef>
              <a:buFont typeface="Arial" panose="020B0604020202020204" pitchFamily="34" charset="0"/>
              <a:buNone/>
            </a:pPr>
            <a:r>
              <a:rPr lang="en-US" sz="2600">
                <a:latin typeface="Arial" panose="020B0604020202020204" pitchFamily="34" charset="0"/>
                <a:cs typeface="Arial" panose="020B0604020202020204" pitchFamily="34" charset="0"/>
              </a:rPr>
              <a:t>coolant passages.</a:t>
            </a:r>
          </a:p>
        </p:txBody>
      </p:sp>
      <p:pic>
        <p:nvPicPr>
          <p:cNvPr id="34820" name="Picture 5" descr="Mopar 340 Restoration Engine Block"/>
          <p:cNvPicPr>
            <a:picLocks noChangeAspect="1" noChangeArrowheads="1"/>
          </p:cNvPicPr>
          <p:nvPr/>
        </p:nvPicPr>
        <p:blipFill>
          <a:blip r:embed="rId2">
            <a:extLst>
              <a:ext uri="{28A0092B-C50C-407E-A947-70E740481C1C}">
                <a14:useLocalDpi xmlns:a14="http://schemas.microsoft.com/office/drawing/2010/main" val="0"/>
              </a:ext>
            </a:extLst>
          </a:blip>
          <a:srcRect b="5455"/>
          <a:stretch>
            <a:fillRect/>
          </a:stretch>
        </p:blipFill>
        <p:spPr bwMode="auto">
          <a:xfrm>
            <a:off x="912223" y="1398588"/>
            <a:ext cx="472440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6096000" y="1398588"/>
            <a:ext cx="4433751" cy="3485607"/>
          </a:xfrm>
          <a:prstGeom prst="rect">
            <a:avLst/>
          </a:prstGeom>
        </p:spPr>
      </p:pic>
    </p:spTree>
    <p:extLst>
      <p:ext uri="{BB962C8B-B14F-4D97-AF65-F5344CB8AC3E}">
        <p14:creationId xmlns:p14="http://schemas.microsoft.com/office/powerpoint/2010/main" val="26465316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227909" y="203337"/>
            <a:ext cx="7591688" cy="487362"/>
          </a:xfrm>
        </p:spPr>
        <p:txBody>
          <a:bodyPr>
            <a:normAutofit fontScale="90000"/>
          </a:bodyPr>
          <a:lstStyle/>
          <a:p>
            <a:pPr algn="l"/>
            <a:r>
              <a:rPr lang="en-US" sz="3200" b="1" u="sng">
                <a:solidFill>
                  <a:srgbClr val="7030A0"/>
                </a:solidFill>
                <a:latin typeface="Arial" panose="020B0604020202020204" pitchFamily="34" charset="0"/>
                <a:cs typeface="Arial" panose="020B0604020202020204" pitchFamily="34" charset="0"/>
              </a:rPr>
              <a:t>Engine</a:t>
            </a:r>
          </a:p>
        </p:txBody>
      </p:sp>
      <p:sp>
        <p:nvSpPr>
          <p:cNvPr id="8195" name="Content Placeholder 2"/>
          <p:cNvSpPr>
            <a:spLocks noGrp="1"/>
          </p:cNvSpPr>
          <p:nvPr>
            <p:ph idx="1"/>
          </p:nvPr>
        </p:nvSpPr>
        <p:spPr>
          <a:xfrm>
            <a:off x="1079863" y="762000"/>
            <a:ext cx="10415451" cy="1752600"/>
          </a:xfrm>
        </p:spPr>
        <p:txBody>
          <a:bodyPr/>
          <a:lstStyle/>
          <a:p>
            <a:pPr>
              <a:spcBef>
                <a:spcPct val="0"/>
              </a:spcBef>
              <a:buFont typeface="Arial" panose="020B0604020202020204" pitchFamily="34" charset="0"/>
              <a:buNone/>
            </a:pPr>
            <a:r>
              <a:rPr lang="en-US" sz="2400" dirty="0">
                <a:latin typeface="Arial" panose="020B0604020202020204" pitchFamily="34" charset="0"/>
                <a:cs typeface="Arial" panose="020B0604020202020204" pitchFamily="34" charset="0"/>
              </a:rPr>
              <a:t>a.	  A machine that converts energy into mechanical force or </a:t>
            </a:r>
            <a:r>
              <a:rPr lang="en-US" sz="2400" dirty="0" smtClean="0">
                <a:latin typeface="Arial" panose="020B0604020202020204" pitchFamily="34" charset="0"/>
                <a:cs typeface="Arial" panose="020B0604020202020204" pitchFamily="34" charset="0"/>
              </a:rPr>
              <a:t>motion</a:t>
            </a:r>
            <a:r>
              <a:rPr lang="en-US" sz="2400" dirty="0">
                <a:latin typeface="Arial" panose="020B0604020202020204" pitchFamily="34" charset="0"/>
                <a:cs typeface="Arial" panose="020B0604020202020204" pitchFamily="34" charset="0"/>
              </a:rPr>
              <a:t>.</a:t>
            </a:r>
          </a:p>
          <a:p>
            <a:pPr>
              <a:spcBef>
                <a:spcPct val="0"/>
              </a:spcBef>
              <a:buFont typeface="Arial" panose="020B0604020202020204" pitchFamily="34" charset="0"/>
              <a:buNone/>
            </a:pPr>
            <a:r>
              <a:rPr lang="en-US" sz="2400" dirty="0">
                <a:latin typeface="Arial" panose="020B0604020202020204" pitchFamily="34" charset="0"/>
                <a:cs typeface="Arial" panose="020B0604020202020204" pitchFamily="34" charset="0"/>
              </a:rPr>
              <a:t>b. Such a machine distinguished from an electric, </a:t>
            </a:r>
            <a:r>
              <a:rPr lang="en-US" sz="2400" dirty="0" smtClean="0">
                <a:latin typeface="Arial" panose="020B0604020202020204" pitchFamily="34" charset="0"/>
                <a:cs typeface="Arial" panose="020B0604020202020204" pitchFamily="34" charset="0"/>
              </a:rPr>
              <a:t>spring-driven</a:t>
            </a:r>
            <a:r>
              <a:rPr lang="en-US" sz="2400" dirty="0">
                <a:latin typeface="Arial" panose="020B0604020202020204" pitchFamily="34" charset="0"/>
                <a:cs typeface="Arial" panose="020B0604020202020204" pitchFamily="34" charset="0"/>
              </a:rPr>
              <a:t>, or </a:t>
            </a:r>
            <a:endParaRPr lang="en-US" sz="2400" dirty="0" smtClean="0">
              <a:latin typeface="Arial" panose="020B0604020202020204" pitchFamily="34" charset="0"/>
              <a:cs typeface="Arial" panose="020B0604020202020204" pitchFamily="34" charset="0"/>
            </a:endParaRPr>
          </a:p>
          <a:p>
            <a:pPr>
              <a:spcBef>
                <a:spcPct val="0"/>
              </a:spcBef>
              <a:buFont typeface="Arial" panose="020B0604020202020204" pitchFamily="34" charset="0"/>
              <a:buNone/>
            </a:pPr>
            <a:r>
              <a:rPr lang="en-US" sz="2400" dirty="0" smtClean="0">
                <a:latin typeface="Arial" panose="020B0604020202020204" pitchFamily="34" charset="0"/>
                <a:cs typeface="Arial" panose="020B0604020202020204" pitchFamily="34" charset="0"/>
              </a:rPr>
              <a:t>hydraulic </a:t>
            </a:r>
            <a:r>
              <a:rPr lang="en-US" sz="2400" dirty="0">
                <a:latin typeface="Arial" panose="020B0604020202020204" pitchFamily="34" charset="0"/>
                <a:cs typeface="Arial" panose="020B0604020202020204" pitchFamily="34" charset="0"/>
              </a:rPr>
              <a:t>motor by its use of a fuel.</a:t>
            </a:r>
          </a:p>
          <a:p>
            <a:pPr algn="just">
              <a:spcBef>
                <a:spcPct val="0"/>
              </a:spcBef>
              <a:buFont typeface="Wingdings" panose="05000000000000000000" pitchFamily="2" charset="2"/>
              <a:buChar char="q"/>
            </a:pPr>
            <a:endParaRPr lang="en-US" sz="2400" dirty="0">
              <a:latin typeface="Arial" panose="020B0604020202020204" pitchFamily="34" charset="0"/>
              <a:cs typeface="Arial" panose="020B0604020202020204" pitchFamily="34" charset="0"/>
            </a:endParaRPr>
          </a:p>
          <a:p>
            <a:pPr algn="just">
              <a:spcBef>
                <a:spcPct val="0"/>
              </a:spcBef>
              <a:buFont typeface="Arial" panose="020B0604020202020204" pitchFamily="34" charset="0"/>
              <a:buNone/>
            </a:pPr>
            <a:endParaRPr lang="en-US" sz="2400" dirty="0">
              <a:latin typeface="Arial" panose="020B0604020202020204" pitchFamily="34" charset="0"/>
              <a:cs typeface="Arial" panose="020B0604020202020204" pitchFamily="34" charset="0"/>
            </a:endParaRPr>
          </a:p>
        </p:txBody>
      </p:sp>
      <p:sp>
        <p:nvSpPr>
          <p:cNvPr id="8196" name="Slide Number Placeholder 3"/>
          <p:cNvSpPr>
            <a:spLocks noGrp="1"/>
          </p:cNvSpPr>
          <p:nvPr>
            <p:ph type="sldNum" sz="quarter" idx="12"/>
          </p:nvPr>
        </p:nvSpPr>
        <p:spPr bwMode="auto">
          <a:xfrm>
            <a:off x="9677400" y="6356351"/>
            <a:ext cx="533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BF9B38B-12CE-4CCB-B66E-FDA94931760E}" type="slidenum">
              <a:rPr lang="en-US" sz="1600">
                <a:solidFill>
                  <a:schemeClr val="bg1"/>
                </a:solidFill>
              </a:rPr>
              <a:pPr>
                <a:spcBef>
                  <a:spcPct val="0"/>
                </a:spcBef>
                <a:buFontTx/>
                <a:buNone/>
              </a:pPr>
              <a:t>2</a:t>
            </a:fld>
            <a:endParaRPr lang="en-US" sz="1600">
              <a:solidFill>
                <a:schemeClr val="bg1"/>
              </a:solidFill>
            </a:endParaRPr>
          </a:p>
        </p:txBody>
      </p:sp>
      <p:sp>
        <p:nvSpPr>
          <p:cNvPr id="8199" name="Rectangle 6"/>
          <p:cNvSpPr>
            <a:spLocks noChangeArrowheads="1"/>
          </p:cNvSpPr>
          <p:nvPr/>
        </p:nvSpPr>
        <p:spPr bwMode="auto">
          <a:xfrm>
            <a:off x="1153886" y="1886843"/>
            <a:ext cx="3380014"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b="1" u="sng" dirty="0">
                <a:solidFill>
                  <a:srgbClr val="7030A0"/>
                </a:solidFill>
                <a:latin typeface="Arial" panose="020B0604020202020204" pitchFamily="34" charset="0"/>
              </a:rPr>
              <a:t>Heat Engine</a:t>
            </a:r>
          </a:p>
        </p:txBody>
      </p:sp>
      <p:sp>
        <p:nvSpPr>
          <p:cNvPr id="8200" name="Rectangle 7"/>
          <p:cNvSpPr>
            <a:spLocks noChangeArrowheads="1"/>
          </p:cNvSpPr>
          <p:nvPr/>
        </p:nvSpPr>
        <p:spPr bwMode="auto">
          <a:xfrm>
            <a:off x="1153886" y="2523297"/>
            <a:ext cx="9914708" cy="21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12738" indent="-312738">
              <a:spcBef>
                <a:spcPct val="20000"/>
              </a:spcBef>
              <a:buFont typeface="Arial" panose="020B0604020202020204" pitchFamily="34"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14325" algn="l"/>
                <a:tab pos="427038" algn="l"/>
                <a:tab pos="884238" algn="l"/>
                <a:tab pos="1341438" algn="l"/>
                <a:tab pos="1798638" algn="l"/>
                <a:tab pos="2255838" algn="l"/>
                <a:tab pos="2713038" algn="l"/>
                <a:tab pos="3170238" algn="l"/>
                <a:tab pos="3627438" algn="l"/>
                <a:tab pos="4084638" algn="l"/>
                <a:tab pos="4541838" algn="l"/>
                <a:tab pos="4999038" algn="l"/>
                <a:tab pos="5456238" algn="l"/>
                <a:tab pos="5913438" algn="l"/>
                <a:tab pos="6370638" algn="l"/>
                <a:tab pos="6827838" algn="l"/>
                <a:tab pos="7285038" algn="l"/>
                <a:tab pos="7742238" algn="l"/>
                <a:tab pos="8199438" algn="l"/>
                <a:tab pos="8656638" algn="l"/>
                <a:tab pos="9113838" algn="l"/>
                <a:tab pos="9410700" algn="l"/>
              </a:tabLst>
              <a:defRPr sz="2000">
                <a:solidFill>
                  <a:schemeClr val="tx1"/>
                </a:solidFill>
                <a:latin typeface="Calibri" panose="020F0502020204030204" pitchFamily="34" charset="0"/>
              </a:defRPr>
            </a:lvl9pPr>
          </a:lstStyle>
          <a:p>
            <a:pPr algn="just" eaLnBrk="1" hangingPunct="1">
              <a:lnSpc>
                <a:spcPct val="95000"/>
              </a:lnSpc>
              <a:spcBef>
                <a:spcPct val="0"/>
              </a:spcBef>
              <a:buClr>
                <a:schemeClr val="accent1"/>
              </a:buClr>
              <a:buSzPct val="70000"/>
              <a:buFont typeface="Wingdings" panose="05000000000000000000" pitchFamily="2" charset="2"/>
              <a:buChar char="Ø"/>
            </a:pPr>
            <a:r>
              <a:rPr lang="en-US" sz="2400" dirty="0">
                <a:latin typeface="Arial" panose="020B0604020202020204" pitchFamily="34" charset="0"/>
              </a:rPr>
              <a:t>It can be defined as any engine that converts thermal </a:t>
            </a:r>
            <a:r>
              <a:rPr lang="en-US" sz="2400" dirty="0" smtClean="0">
                <a:latin typeface="Arial" panose="020B0604020202020204" pitchFamily="34" charset="0"/>
              </a:rPr>
              <a:t>energy </a:t>
            </a:r>
            <a:r>
              <a:rPr lang="en-US" sz="2400" dirty="0">
                <a:latin typeface="Arial" panose="020B0604020202020204" pitchFamily="34" charset="0"/>
              </a:rPr>
              <a:t>to mechanical work output. Examples of heat </a:t>
            </a:r>
            <a:r>
              <a:rPr lang="en-US" sz="2400" dirty="0" smtClean="0">
                <a:latin typeface="Arial" panose="020B0604020202020204" pitchFamily="34" charset="0"/>
              </a:rPr>
              <a:t>engines </a:t>
            </a:r>
            <a:r>
              <a:rPr lang="en-US" sz="2400" dirty="0">
                <a:latin typeface="Arial" panose="020B0604020202020204" pitchFamily="34" charset="0"/>
              </a:rPr>
              <a:t>include: steam engine, diesel engine, and gasoline </a:t>
            </a:r>
            <a:r>
              <a:rPr lang="en-US" sz="2400" dirty="0" smtClean="0">
                <a:latin typeface="Arial" panose="020B0604020202020204" pitchFamily="34" charset="0"/>
              </a:rPr>
              <a:t>(</a:t>
            </a:r>
            <a:r>
              <a:rPr lang="en-US" sz="2400" dirty="0">
                <a:latin typeface="Arial" panose="020B0604020202020204" pitchFamily="34" charset="0"/>
              </a:rPr>
              <a:t>petrol) engine.</a:t>
            </a:r>
          </a:p>
          <a:p>
            <a:pPr algn="just" eaLnBrk="1" hangingPunct="1">
              <a:lnSpc>
                <a:spcPct val="95000"/>
              </a:lnSpc>
              <a:spcBef>
                <a:spcPct val="0"/>
              </a:spcBef>
              <a:buClr>
                <a:schemeClr val="accent1"/>
              </a:buClr>
              <a:buSzPct val="70000"/>
              <a:buFont typeface="Wingdings" panose="05000000000000000000" pitchFamily="2" charset="2"/>
              <a:buChar char="Ø"/>
            </a:pPr>
            <a:r>
              <a:rPr lang="en-US" sz="2400" dirty="0">
                <a:latin typeface="Arial" panose="020B0604020202020204" pitchFamily="34" charset="0"/>
              </a:rPr>
              <a:t>On the basis of how thermal energy is being delivered to </a:t>
            </a:r>
            <a:r>
              <a:rPr lang="en-US" sz="2400" dirty="0" smtClean="0">
                <a:latin typeface="Arial" panose="020B0604020202020204" pitchFamily="34" charset="0"/>
              </a:rPr>
              <a:t>working </a:t>
            </a:r>
            <a:r>
              <a:rPr lang="en-US" sz="2400" dirty="0">
                <a:latin typeface="Arial" panose="020B0604020202020204" pitchFamily="34" charset="0"/>
              </a:rPr>
              <a:t>fluid of the heat engine, heat engine can be </a:t>
            </a:r>
            <a:r>
              <a:rPr lang="en-US" sz="2400" dirty="0" smtClean="0">
                <a:latin typeface="Arial" panose="020B0604020202020204" pitchFamily="34" charset="0"/>
              </a:rPr>
              <a:t>classified </a:t>
            </a:r>
            <a:r>
              <a:rPr lang="en-US" sz="2400" dirty="0">
                <a:latin typeface="Arial" panose="020B0604020202020204" pitchFamily="34" charset="0"/>
              </a:rPr>
              <a:t>as an internal combustion engine and external </a:t>
            </a:r>
            <a:r>
              <a:rPr lang="en-US" sz="2400" dirty="0" smtClean="0">
                <a:latin typeface="Arial" panose="020B0604020202020204" pitchFamily="34" charset="0"/>
              </a:rPr>
              <a:t>combustion </a:t>
            </a:r>
            <a:r>
              <a:rPr lang="en-US" sz="2400" dirty="0">
                <a:latin typeface="Arial" panose="020B0604020202020204" pitchFamily="34" charset="0"/>
              </a:rPr>
              <a:t>engine.  </a:t>
            </a:r>
          </a:p>
        </p:txBody>
      </p:sp>
      <p:grpSp>
        <p:nvGrpSpPr>
          <p:cNvPr id="7" name="Group 8"/>
          <p:cNvGrpSpPr>
            <a:grpSpLocks noGrp="1"/>
          </p:cNvGrpSpPr>
          <p:nvPr/>
        </p:nvGrpSpPr>
        <p:grpSpPr bwMode="auto">
          <a:xfrm>
            <a:off x="1080594" y="4663712"/>
            <a:ext cx="9795792" cy="1983507"/>
            <a:chOff x="473" y="2639"/>
            <a:chExt cx="5908" cy="895"/>
          </a:xfrm>
        </p:grpSpPr>
        <p:grpSp>
          <p:nvGrpSpPr>
            <p:cNvPr id="8" name="Group 9"/>
            <p:cNvGrpSpPr>
              <a:grpSpLocks/>
            </p:cNvGrpSpPr>
            <p:nvPr/>
          </p:nvGrpSpPr>
          <p:grpSpPr bwMode="auto">
            <a:xfrm>
              <a:off x="473" y="2688"/>
              <a:ext cx="5908" cy="846"/>
              <a:chOff x="473" y="2688"/>
              <a:chExt cx="5908" cy="846"/>
            </a:xfrm>
          </p:grpSpPr>
          <p:sp>
            <p:nvSpPr>
              <p:cNvPr id="10" name="Line 10"/>
              <p:cNvSpPr>
                <a:spLocks noChangeShapeType="1"/>
              </p:cNvSpPr>
              <p:nvPr/>
            </p:nvSpPr>
            <p:spPr bwMode="auto">
              <a:xfrm>
                <a:off x="3264" y="2688"/>
                <a:ext cx="0" cy="2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1"/>
              <p:cNvSpPr>
                <a:spLocks noChangeShapeType="1"/>
              </p:cNvSpPr>
              <p:nvPr/>
            </p:nvSpPr>
            <p:spPr bwMode="auto">
              <a:xfrm>
                <a:off x="1968" y="2976"/>
                <a:ext cx="2640" cy="1"/>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2"/>
              <p:cNvSpPr>
                <a:spLocks noChangeShapeType="1"/>
              </p:cNvSpPr>
              <p:nvPr/>
            </p:nvSpPr>
            <p:spPr bwMode="auto">
              <a:xfrm>
                <a:off x="1968" y="2976"/>
                <a:ext cx="1" cy="352"/>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3"/>
              <p:cNvSpPr>
                <a:spLocks noChangeShapeType="1"/>
              </p:cNvSpPr>
              <p:nvPr/>
            </p:nvSpPr>
            <p:spPr bwMode="auto">
              <a:xfrm>
                <a:off x="4608" y="2976"/>
                <a:ext cx="1" cy="352"/>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Text Box 14"/>
              <p:cNvSpPr txBox="1">
                <a:spLocks noChangeArrowheads="1"/>
              </p:cNvSpPr>
              <p:nvPr/>
            </p:nvSpPr>
            <p:spPr bwMode="auto">
              <a:xfrm>
                <a:off x="473" y="3264"/>
                <a:ext cx="2736" cy="265"/>
              </a:xfrm>
              <a:prstGeom prst="rect">
                <a:avLst/>
              </a:prstGeom>
              <a:solidFill>
                <a:srgbClr val="99CC00"/>
              </a:solidFill>
              <a:ln w="19050">
                <a:solidFill>
                  <a:srgbClr val="00FFFF"/>
                </a:solidFill>
                <a:miter lim="800000"/>
                <a:headEnd/>
                <a:tailEnd/>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60000"/>
                  </a:lnSpc>
                  <a:spcBef>
                    <a:spcPct val="50000"/>
                  </a:spcBef>
                  <a:buFontTx/>
                  <a:buNone/>
                </a:pPr>
                <a:endParaRPr lang="en-US" sz="800" b="1" dirty="0">
                  <a:latin typeface="Arial" panose="020B0604020202020204" pitchFamily="34" charset="0"/>
                </a:endParaRPr>
              </a:p>
              <a:p>
                <a:pPr algn="ctr" eaLnBrk="1" hangingPunct="1">
                  <a:lnSpc>
                    <a:spcPct val="60000"/>
                  </a:lnSpc>
                  <a:spcBef>
                    <a:spcPct val="50000"/>
                  </a:spcBef>
                  <a:buFontTx/>
                  <a:buNone/>
                </a:pPr>
                <a:r>
                  <a:rPr lang="en-US" sz="2000" b="1" dirty="0"/>
                  <a:t>External Combustion </a:t>
                </a:r>
                <a:r>
                  <a:rPr lang="en-US" sz="2000" b="1" dirty="0" smtClean="0"/>
                  <a:t>Engine </a:t>
                </a:r>
                <a:endParaRPr lang="en-US" sz="2000" b="1" dirty="0"/>
              </a:p>
            </p:txBody>
          </p:sp>
          <p:sp>
            <p:nvSpPr>
              <p:cNvPr id="15" name="Text Box 15"/>
              <p:cNvSpPr txBox="1">
                <a:spLocks noChangeArrowheads="1"/>
              </p:cNvSpPr>
              <p:nvPr/>
            </p:nvSpPr>
            <p:spPr bwMode="auto">
              <a:xfrm>
                <a:off x="3696" y="3264"/>
                <a:ext cx="2685" cy="270"/>
              </a:xfrm>
              <a:prstGeom prst="rect">
                <a:avLst/>
              </a:prstGeom>
              <a:solidFill>
                <a:schemeClr val="accent1"/>
              </a:solidFill>
              <a:ln w="19050">
                <a:solidFill>
                  <a:srgbClr val="00FFFF"/>
                </a:solidFill>
                <a:miter lim="800000"/>
                <a:headEnd/>
                <a:tailEnd/>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60000"/>
                  </a:lnSpc>
                  <a:spcBef>
                    <a:spcPct val="50000"/>
                  </a:spcBef>
                  <a:buFontTx/>
                  <a:buNone/>
                </a:pPr>
                <a:endParaRPr lang="en-US" sz="900" b="1" dirty="0">
                  <a:latin typeface="Arial" panose="020B0604020202020204" pitchFamily="34" charset="0"/>
                </a:endParaRPr>
              </a:p>
              <a:p>
                <a:pPr algn="ctr" eaLnBrk="1" hangingPunct="1">
                  <a:lnSpc>
                    <a:spcPct val="60000"/>
                  </a:lnSpc>
                  <a:spcBef>
                    <a:spcPct val="50000"/>
                  </a:spcBef>
                  <a:buFontTx/>
                  <a:buNone/>
                </a:pPr>
                <a:r>
                  <a:rPr lang="en-US" sz="2000" b="1" dirty="0"/>
                  <a:t>Internal </a:t>
                </a:r>
                <a:r>
                  <a:rPr lang="en-US" sz="2000" b="1" dirty="0" smtClean="0"/>
                  <a:t>Combustion Engine </a:t>
                </a:r>
                <a:endParaRPr lang="en-US" sz="2000" b="1" dirty="0"/>
              </a:p>
            </p:txBody>
          </p:sp>
        </p:grpSp>
        <p:sp>
          <p:nvSpPr>
            <p:cNvPr id="9" name="Text Box 16"/>
            <p:cNvSpPr txBox="1">
              <a:spLocks noChangeArrowheads="1"/>
            </p:cNvSpPr>
            <p:nvPr/>
          </p:nvSpPr>
          <p:spPr bwMode="auto">
            <a:xfrm>
              <a:off x="2790" y="2639"/>
              <a:ext cx="892" cy="181"/>
            </a:xfrm>
            <a:prstGeom prst="rect">
              <a:avLst/>
            </a:prstGeom>
            <a:solidFill>
              <a:srgbClr val="937BEB"/>
            </a:solidFill>
            <a:ln w="19050">
              <a:solidFill>
                <a:srgbClr val="00FFFF"/>
              </a:solidFill>
              <a:miter lim="800000"/>
              <a:headEnd/>
              <a:tailEnd/>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sz="2000" b="1" dirty="0"/>
                <a:t>Heat Engine</a:t>
              </a:r>
            </a:p>
          </p:txBody>
        </p:sp>
      </p:grpSp>
    </p:spTree>
    <p:extLst>
      <p:ext uri="{BB962C8B-B14F-4D97-AF65-F5344CB8AC3E}">
        <p14:creationId xmlns:p14="http://schemas.microsoft.com/office/powerpoint/2010/main" val="4885936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4600" y="190559"/>
            <a:ext cx="3801533" cy="622737"/>
          </a:xfrm>
          <a:solidFill>
            <a:schemeClr val="accent4">
              <a:lumMod val="60000"/>
              <a:lumOff val="40000"/>
            </a:schemeClr>
          </a:solidFill>
        </p:spPr>
        <p:txBody>
          <a:bodyPr>
            <a:normAutofit/>
          </a:bodyPr>
          <a:lstStyle/>
          <a:p>
            <a:pPr algn="ctr"/>
            <a:r>
              <a:rPr lang="en-US" sz="3600" dirty="0">
                <a:latin typeface="Cambria" panose="02040503050406030204" pitchFamily="18" charset="0"/>
                <a:ea typeface="Cambria" panose="02040503050406030204" pitchFamily="18" charset="0"/>
              </a:rPr>
              <a:t>Cylinder head</a:t>
            </a:r>
          </a:p>
        </p:txBody>
      </p:sp>
      <p:sp>
        <p:nvSpPr>
          <p:cNvPr id="3" name="Content Placeholder 2"/>
          <p:cNvSpPr>
            <a:spLocks noGrp="1"/>
          </p:cNvSpPr>
          <p:nvPr>
            <p:ph idx="1"/>
          </p:nvPr>
        </p:nvSpPr>
        <p:spPr>
          <a:xfrm>
            <a:off x="282634" y="980902"/>
            <a:ext cx="8254537" cy="5482960"/>
          </a:xfrm>
        </p:spPr>
        <p:txBody>
          <a:bodyPr>
            <a:normAutofit fontScale="77500" lnSpcReduction="20000"/>
          </a:bodyPr>
          <a:lstStyle/>
          <a:p>
            <a:pPr marL="0" indent="0">
              <a:buNone/>
            </a:pPr>
            <a:r>
              <a:rPr lang="en-US" dirty="0" smtClean="0"/>
              <a:t>The </a:t>
            </a:r>
            <a:r>
              <a:rPr lang="en-US" dirty="0"/>
              <a:t>temperature of Engine Cylinder can be raised to 2600 degree centigrade.</a:t>
            </a:r>
          </a:p>
          <a:p>
            <a:pPr marL="0" indent="0">
              <a:buNone/>
            </a:pPr>
            <a:r>
              <a:rPr lang="en-US" dirty="0" smtClean="0"/>
              <a:t>Now a days </a:t>
            </a:r>
            <a:r>
              <a:rPr lang="en-US" dirty="0"/>
              <a:t>cylinder blocks made of grey cast iron, compact graphite cast iron,</a:t>
            </a:r>
            <a:r>
              <a:rPr lang="en-US" dirty="0">
                <a:hlinkClick r:id="rId2"/>
              </a:rPr>
              <a:t> nodular cast iron</a:t>
            </a:r>
            <a:r>
              <a:rPr lang="en-US" dirty="0"/>
              <a:t> and cast Al alloy.</a:t>
            </a:r>
          </a:p>
          <a:p>
            <a:pPr marL="0" indent="0">
              <a:buNone/>
            </a:pPr>
            <a:r>
              <a:rPr lang="en-US" b="1" u="sng" dirty="0"/>
              <a:t>Cylinder Head:</a:t>
            </a:r>
          </a:p>
          <a:p>
            <a:pPr>
              <a:buFont typeface="Wingdings" panose="05000000000000000000" pitchFamily="2" charset="2"/>
              <a:buChar char="Ø"/>
            </a:pPr>
            <a:r>
              <a:rPr lang="en-US" dirty="0" smtClean="0"/>
              <a:t>   The </a:t>
            </a:r>
            <a:r>
              <a:rPr lang="en-US" dirty="0"/>
              <a:t>cylinder head is fitted over the Cylinder Block.</a:t>
            </a:r>
          </a:p>
          <a:p>
            <a:pPr>
              <a:buFont typeface="Wingdings" panose="05000000000000000000" pitchFamily="2" charset="2"/>
              <a:buChar char="Ø"/>
            </a:pPr>
            <a:r>
              <a:rPr lang="en-US" dirty="0" smtClean="0"/>
              <a:t>   As </a:t>
            </a:r>
            <a:r>
              <a:rPr lang="en-US" dirty="0"/>
              <a:t>of the cylinder block, the cylinder head is also made of same material [Cast Iron].</a:t>
            </a:r>
          </a:p>
          <a:p>
            <a:pPr>
              <a:buFont typeface="Wingdings" panose="05000000000000000000" pitchFamily="2" charset="2"/>
              <a:buChar char="Ø"/>
            </a:pPr>
            <a:r>
              <a:rPr lang="en-US" dirty="0" smtClean="0"/>
              <a:t>   Generally</a:t>
            </a:r>
            <a:r>
              <a:rPr lang="en-US" dirty="0"/>
              <a:t>, cylinder and cylinder head both are made by </a:t>
            </a:r>
            <a:r>
              <a:rPr lang="en-US" dirty="0">
                <a:hlinkClick r:id="rId3"/>
              </a:rPr>
              <a:t>casting</a:t>
            </a:r>
            <a:r>
              <a:rPr lang="en-US" dirty="0"/>
              <a:t>.</a:t>
            </a:r>
          </a:p>
          <a:p>
            <a:pPr>
              <a:buFont typeface="Wingdings" panose="05000000000000000000" pitchFamily="2" charset="2"/>
              <a:buChar char="Ø"/>
            </a:pPr>
            <a:r>
              <a:rPr lang="en-US" dirty="0" smtClean="0"/>
              <a:t>   There </a:t>
            </a:r>
            <a:r>
              <a:rPr lang="en-US" dirty="0"/>
              <a:t>are Valves [Inlet or Exhaust], Spark Plug [SI Engine] or Fuel Injector [CI Engine</a:t>
            </a:r>
            <a:r>
              <a:rPr lang="en-US" dirty="0" smtClean="0"/>
              <a:t>] are </a:t>
            </a:r>
            <a:r>
              <a:rPr lang="en-US" dirty="0"/>
              <a:t>mounted on it.</a:t>
            </a:r>
          </a:p>
          <a:p>
            <a:pPr>
              <a:buFont typeface="Wingdings" panose="05000000000000000000" pitchFamily="2" charset="2"/>
              <a:buChar char="Ø"/>
            </a:pPr>
            <a:r>
              <a:rPr lang="en-US" dirty="0" smtClean="0"/>
              <a:t>   A </a:t>
            </a:r>
            <a:r>
              <a:rPr lang="en-US" dirty="0"/>
              <a:t>gasket is provided on the Cylinder Head to avoid the leakage of the compressed </a:t>
            </a:r>
            <a:r>
              <a:rPr lang="en-US" dirty="0" smtClean="0"/>
              <a:t>fuel and </a:t>
            </a:r>
            <a:r>
              <a:rPr lang="en-US" dirty="0"/>
              <a:t>make the cylinder block air-tight.</a:t>
            </a:r>
          </a:p>
          <a:p>
            <a:pPr marL="0" indent="0">
              <a:buNone/>
            </a:pPr>
            <a:r>
              <a:rPr lang="en-US" b="1" u="sng" dirty="0" smtClean="0"/>
              <a:t>The </a:t>
            </a:r>
            <a:r>
              <a:rPr lang="en-US" b="1" u="sng" dirty="0"/>
              <a:t>Functions of Cylinder Head:</a:t>
            </a:r>
            <a:endParaRPr lang="en-US" u="sng" dirty="0"/>
          </a:p>
          <a:p>
            <a:pPr>
              <a:buFont typeface="Wingdings" panose="05000000000000000000" pitchFamily="2" charset="2"/>
              <a:buChar char="Ø"/>
            </a:pPr>
            <a:r>
              <a:rPr lang="en-US" dirty="0"/>
              <a:t>In this chamber, the ignition of the charge [</a:t>
            </a:r>
            <a:r>
              <a:rPr lang="en-US" dirty="0" err="1"/>
              <a:t>Air+Fuel</a:t>
            </a:r>
            <a:r>
              <a:rPr lang="en-US" dirty="0"/>
              <a:t>] happens.</a:t>
            </a:r>
          </a:p>
          <a:p>
            <a:pPr>
              <a:buFont typeface="Wingdings" panose="05000000000000000000" pitchFamily="2" charset="2"/>
              <a:buChar char="Ø"/>
            </a:pPr>
            <a:r>
              <a:rPr lang="en-US" dirty="0"/>
              <a:t>It guides the piston to reciprocates. </a:t>
            </a:r>
            <a:r>
              <a:rPr lang="en-US" dirty="0" smtClean="0"/>
              <a:t>   </a:t>
            </a:r>
            <a:endParaRPr lang="en-US" dirty="0"/>
          </a:p>
          <a:p>
            <a:pPr>
              <a:buFont typeface="Wingdings" panose="05000000000000000000" pitchFamily="2" charset="2"/>
              <a:buChar char="Ø"/>
            </a:pPr>
            <a:r>
              <a:rPr lang="en-US" dirty="0"/>
              <a:t>It is used for closing the Cylinder block.</a:t>
            </a:r>
          </a:p>
          <a:p>
            <a:pPr marL="457200" lvl="1" indent="0">
              <a:buNone/>
            </a:pPr>
            <a:endParaRPr lang="en-US" dirty="0"/>
          </a:p>
          <a:p>
            <a:endParaRPr lang="en-US" dirty="0"/>
          </a:p>
          <a:p>
            <a:pPr marL="0" indent="0">
              <a:buNone/>
            </a:pPr>
            <a:endParaRPr lang="en-US" dirty="0"/>
          </a:p>
          <a:p>
            <a:endParaRPr lang="en-US" dirty="0"/>
          </a:p>
          <a:p>
            <a:endParaRPr lang="en-US" dirty="0"/>
          </a:p>
        </p:txBody>
      </p:sp>
      <p:sp>
        <p:nvSpPr>
          <p:cNvPr id="4" name="Date Placeholder 3"/>
          <p:cNvSpPr>
            <a:spLocks noGrp="1"/>
          </p:cNvSpPr>
          <p:nvPr>
            <p:ph type="dt" sz="half" idx="10"/>
          </p:nvPr>
        </p:nvSpPr>
        <p:spPr/>
        <p:txBody>
          <a:bodyPr/>
          <a:lstStyle/>
          <a:p>
            <a:fld id="{09259E03-22C1-49DA-9D22-E0A35F5535E4}"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20</a:t>
            </a:fld>
            <a:endParaRPr lang="en-US"/>
          </a:p>
        </p:txBody>
      </p:sp>
      <p:pic>
        <p:nvPicPr>
          <p:cNvPr id="7" name="Picture 6"/>
          <p:cNvPicPr>
            <a:picLocks noChangeAspect="1"/>
          </p:cNvPicPr>
          <p:nvPr/>
        </p:nvPicPr>
        <p:blipFill>
          <a:blip r:embed="rId4"/>
          <a:stretch>
            <a:fillRect/>
          </a:stretch>
        </p:blipFill>
        <p:spPr>
          <a:xfrm>
            <a:off x="8527041" y="2577140"/>
            <a:ext cx="3584072" cy="2352047"/>
          </a:xfrm>
          <a:prstGeom prst="rect">
            <a:avLst/>
          </a:prstGeom>
        </p:spPr>
      </p:pic>
      <p:pic>
        <p:nvPicPr>
          <p:cNvPr id="8" name="Picture 7"/>
          <p:cNvPicPr>
            <a:picLocks noChangeAspect="1"/>
          </p:cNvPicPr>
          <p:nvPr/>
        </p:nvPicPr>
        <p:blipFill>
          <a:blip r:embed="rId5"/>
          <a:stretch>
            <a:fillRect/>
          </a:stretch>
        </p:blipFill>
        <p:spPr>
          <a:xfrm>
            <a:off x="7586133" y="4929187"/>
            <a:ext cx="4514850" cy="1609725"/>
          </a:xfrm>
          <a:prstGeom prst="rect">
            <a:avLst/>
          </a:prstGeom>
        </p:spPr>
      </p:pic>
      <p:pic>
        <p:nvPicPr>
          <p:cNvPr id="9" name="Picture 8"/>
          <p:cNvPicPr>
            <a:picLocks noChangeAspect="1"/>
          </p:cNvPicPr>
          <p:nvPr/>
        </p:nvPicPr>
        <p:blipFill>
          <a:blip r:embed="rId6"/>
          <a:stretch>
            <a:fillRect/>
          </a:stretch>
        </p:blipFill>
        <p:spPr>
          <a:xfrm>
            <a:off x="8747279" y="190559"/>
            <a:ext cx="3143596" cy="2357697"/>
          </a:xfrm>
          <a:prstGeom prst="rect">
            <a:avLst/>
          </a:prstGeom>
        </p:spPr>
      </p:pic>
    </p:spTree>
    <p:extLst>
      <p:ext uri="{BB962C8B-B14F-4D97-AF65-F5344CB8AC3E}">
        <p14:creationId xmlns:p14="http://schemas.microsoft.com/office/powerpoint/2010/main" val="31128661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0" y="280460"/>
            <a:ext cx="3344333" cy="481542"/>
          </a:xfrm>
          <a:solidFill>
            <a:srgbClr val="FFC000"/>
          </a:solidFill>
        </p:spPr>
        <p:txBody>
          <a:bodyPr>
            <a:normAutofit fontScale="90000"/>
          </a:bodyPr>
          <a:lstStyle/>
          <a:p>
            <a:pPr algn="ctr"/>
            <a:r>
              <a:rPr lang="en-US" b="1" dirty="0" smtClean="0">
                <a:latin typeface="Cambria" panose="02040503050406030204" pitchFamily="18" charset="0"/>
                <a:ea typeface="Cambria" panose="02040503050406030204" pitchFamily="18" charset="0"/>
              </a:rPr>
              <a:t>Piston</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97366" y="754062"/>
            <a:ext cx="9462270" cy="5784850"/>
          </a:xfrm>
        </p:spPr>
        <p:txBody>
          <a:bodyPr>
            <a:normAutofit/>
          </a:bodyPr>
          <a:lstStyle/>
          <a:p>
            <a:pPr marL="0" indent="0">
              <a:buNone/>
            </a:pPr>
            <a:r>
              <a:rPr lang="en-US" dirty="0" smtClean="0"/>
              <a:t>The </a:t>
            </a:r>
            <a:r>
              <a:rPr lang="en-US" dirty="0"/>
              <a:t>piston is generally made of </a:t>
            </a:r>
            <a:r>
              <a:rPr lang="en-US" dirty="0" err="1"/>
              <a:t>Aluminium</a:t>
            </a:r>
            <a:r>
              <a:rPr lang="en-US" dirty="0"/>
              <a:t> Alloy, which is good for heat transfer.</a:t>
            </a:r>
          </a:p>
          <a:p>
            <a:pPr marL="0" indent="0">
              <a:buNone/>
            </a:pPr>
            <a:r>
              <a:rPr lang="en-US" b="1" dirty="0"/>
              <a:t>The Functions of Piston:</a:t>
            </a:r>
            <a:endParaRPr lang="en-US" dirty="0"/>
          </a:p>
          <a:p>
            <a:pPr>
              <a:buFont typeface="Wingdings" panose="05000000000000000000" pitchFamily="2" charset="2"/>
              <a:buChar char="Ø"/>
            </a:pPr>
            <a:r>
              <a:rPr lang="en-US" dirty="0" smtClean="0"/>
              <a:t>Piston </a:t>
            </a:r>
            <a:r>
              <a:rPr lang="en-US" dirty="0"/>
              <a:t>converts the to-fro motion or the reciprocating motion to the rotary motion.</a:t>
            </a:r>
          </a:p>
          <a:p>
            <a:pPr>
              <a:buFont typeface="Wingdings" panose="05000000000000000000" pitchFamily="2" charset="2"/>
              <a:buChar char="Ø"/>
            </a:pPr>
            <a:r>
              <a:rPr lang="en-US" dirty="0"/>
              <a:t>A piston is also used to transfer the energy [after Power Stroke] to the connecting rod</a:t>
            </a:r>
            <a:r>
              <a:rPr lang="en-US" dirty="0" smtClean="0"/>
              <a:t>.</a:t>
            </a:r>
          </a:p>
          <a:p>
            <a:pPr marL="0" indent="0">
              <a:buNone/>
            </a:pPr>
            <a:r>
              <a:rPr lang="en-US" b="1" dirty="0"/>
              <a:t>Gudgeon Pin or Piston Pin:</a:t>
            </a:r>
          </a:p>
          <a:p>
            <a:pPr>
              <a:buFont typeface="Wingdings" panose="05000000000000000000" pitchFamily="2" charset="2"/>
              <a:buChar char="Ø"/>
            </a:pPr>
            <a:r>
              <a:rPr lang="en-US" dirty="0"/>
              <a:t>Gudgeon Pin is used to connect connecting rod with the piston.</a:t>
            </a:r>
          </a:p>
          <a:p>
            <a:pPr>
              <a:buFont typeface="Wingdings" panose="05000000000000000000" pitchFamily="2" charset="2"/>
              <a:buChar char="Ø"/>
            </a:pPr>
            <a:r>
              <a:rPr lang="en-US" dirty="0"/>
              <a:t>It is made of Steel alloy to bear the high strength. </a:t>
            </a:r>
          </a:p>
          <a:p>
            <a:pPr>
              <a:buFont typeface="Wingdings" panose="05000000000000000000" pitchFamily="2" charset="2"/>
              <a:buChar char="Ø"/>
            </a:pPr>
            <a:r>
              <a:rPr lang="en-US" dirty="0"/>
              <a:t>It is generally, made by forging process.</a:t>
            </a:r>
          </a:p>
          <a:p>
            <a:pPr>
              <a:buFont typeface="Wingdings" panose="05000000000000000000" pitchFamily="2" charset="2"/>
              <a:buChar char="Ø"/>
            </a:pPr>
            <a:endParaRPr lang="en-US" dirty="0"/>
          </a:p>
          <a:p>
            <a:endParaRPr lang="en-US" dirty="0"/>
          </a:p>
        </p:txBody>
      </p:sp>
      <p:sp>
        <p:nvSpPr>
          <p:cNvPr id="4" name="Date Placeholder 3"/>
          <p:cNvSpPr>
            <a:spLocks noGrp="1"/>
          </p:cNvSpPr>
          <p:nvPr>
            <p:ph type="dt" sz="half" idx="10"/>
          </p:nvPr>
        </p:nvSpPr>
        <p:spPr/>
        <p:txBody>
          <a:bodyPr/>
          <a:lstStyle/>
          <a:p>
            <a:fld id="{06A62E27-8981-492B-AD0A-B8287F09ADDE}" type="datetime1">
              <a:rPr lang="en-US" smtClean="0"/>
              <a:t>6/10/2023</a:t>
            </a:fld>
            <a:endParaRPr lang="en-US"/>
          </a:p>
        </p:txBody>
      </p:sp>
      <p:sp>
        <p:nvSpPr>
          <p:cNvPr id="5" name="Footer Placeholder 4"/>
          <p:cNvSpPr>
            <a:spLocks noGrp="1"/>
          </p:cNvSpPr>
          <p:nvPr>
            <p:ph type="ftr" sz="quarter" idx="11"/>
          </p:nvPr>
        </p:nvSpPr>
        <p:spPr/>
        <p:txBody>
          <a:bodyPr/>
          <a:lstStyle/>
          <a:p>
            <a:r>
              <a:rPr lang="en-US" dirty="0"/>
              <a:t>BG </a:t>
            </a:r>
            <a:r>
              <a:rPr lang="en-US" dirty="0" err="1"/>
              <a:t>Humayun</a:t>
            </a:r>
            <a:r>
              <a:rPr lang="en-US" dirty="0"/>
              <a:t> MIST</a:t>
            </a:r>
          </a:p>
        </p:txBody>
      </p:sp>
      <p:sp>
        <p:nvSpPr>
          <p:cNvPr id="6" name="Slide Number Placeholder 5"/>
          <p:cNvSpPr>
            <a:spLocks noGrp="1"/>
          </p:cNvSpPr>
          <p:nvPr>
            <p:ph type="sldNum" sz="quarter" idx="12"/>
          </p:nvPr>
        </p:nvSpPr>
        <p:spPr/>
        <p:txBody>
          <a:bodyPr/>
          <a:lstStyle/>
          <a:p>
            <a:fld id="{FD3A9C47-6F93-46A7-AC03-373FACF4FD6C}" type="slidenum">
              <a:rPr lang="en-US" smtClean="0"/>
              <a:t>21</a:t>
            </a:fld>
            <a:endParaRPr lang="en-US"/>
          </a:p>
        </p:txBody>
      </p:sp>
      <p:pic>
        <p:nvPicPr>
          <p:cNvPr id="7" name="Picture 6"/>
          <p:cNvPicPr>
            <a:picLocks noChangeAspect="1"/>
          </p:cNvPicPr>
          <p:nvPr/>
        </p:nvPicPr>
        <p:blipFill>
          <a:blip r:embed="rId2"/>
          <a:stretch>
            <a:fillRect/>
          </a:stretch>
        </p:blipFill>
        <p:spPr>
          <a:xfrm>
            <a:off x="9559636" y="833174"/>
            <a:ext cx="2428875" cy="5286375"/>
          </a:xfrm>
          <a:prstGeom prst="rect">
            <a:avLst/>
          </a:prstGeom>
        </p:spPr>
      </p:pic>
    </p:spTree>
    <p:extLst>
      <p:ext uri="{BB962C8B-B14F-4D97-AF65-F5344CB8AC3E}">
        <p14:creationId xmlns:p14="http://schemas.microsoft.com/office/powerpoint/2010/main" val="220555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0" y="365126"/>
            <a:ext cx="2675467" cy="848820"/>
          </a:xfrm>
          <a:solidFill>
            <a:srgbClr val="92D050"/>
          </a:solidFill>
        </p:spPr>
        <p:txBody>
          <a:bodyPr>
            <a:noAutofit/>
          </a:bodyPr>
          <a:lstStyle/>
          <a:p>
            <a:pPr algn="ctr"/>
            <a:r>
              <a:rPr lang="en-US" sz="3600" b="1" dirty="0" smtClean="0">
                <a:latin typeface="Cambria" panose="02040503050406030204" pitchFamily="18" charset="0"/>
                <a:ea typeface="Cambria" panose="02040503050406030204" pitchFamily="18" charset="0"/>
              </a:rPr>
              <a:t/>
            </a:r>
            <a:br>
              <a:rPr lang="en-US" sz="3600" b="1" dirty="0" smtClean="0">
                <a:latin typeface="Cambria" panose="02040503050406030204" pitchFamily="18" charset="0"/>
                <a:ea typeface="Cambria" panose="02040503050406030204" pitchFamily="18" charset="0"/>
              </a:rPr>
            </a:br>
            <a:r>
              <a:rPr lang="en-US" sz="3600" b="1" dirty="0" smtClean="0">
                <a:latin typeface="Cambria" panose="02040503050406030204" pitchFamily="18" charset="0"/>
                <a:ea typeface="Cambria" panose="02040503050406030204" pitchFamily="18" charset="0"/>
              </a:rPr>
              <a:t>Piston Ring</a:t>
            </a:r>
            <a:br>
              <a:rPr lang="en-US" sz="3600" b="1" dirty="0" smtClean="0">
                <a:latin typeface="Cambria" panose="02040503050406030204" pitchFamily="18" charset="0"/>
                <a:ea typeface="Cambria" panose="02040503050406030204" pitchFamily="18" charset="0"/>
              </a:rPr>
            </a:br>
            <a:endParaRPr lang="en-US" sz="36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254715" y="1363133"/>
            <a:ext cx="7330451" cy="4813830"/>
          </a:xfrm>
        </p:spPr>
        <p:txBody>
          <a:bodyPr>
            <a:normAutofit fontScale="85000" lnSpcReduction="20000"/>
          </a:bodyPr>
          <a:lstStyle/>
          <a:p>
            <a:pPr marL="0" indent="0">
              <a:buNone/>
            </a:pPr>
            <a:r>
              <a:rPr lang="en-US" b="1" u="sng" dirty="0"/>
              <a:t>Piston Ring:</a:t>
            </a:r>
          </a:p>
          <a:p>
            <a:pPr>
              <a:buFont typeface="Wingdings" panose="05000000000000000000" pitchFamily="2" charset="2"/>
              <a:buChar char="Ø"/>
            </a:pPr>
            <a:r>
              <a:rPr lang="en-US" sz="2600" dirty="0"/>
              <a:t>Piston Rings are attached to the periphery of the Piston, generally made of steel alloys.</a:t>
            </a:r>
          </a:p>
          <a:p>
            <a:pPr>
              <a:buFont typeface="Wingdings" panose="05000000000000000000" pitchFamily="2" charset="2"/>
              <a:buChar char="Ø"/>
            </a:pPr>
            <a:r>
              <a:rPr lang="en-US" sz="2600" dirty="0"/>
              <a:t>In an Internal Combustion Engine, three piston rings are used.</a:t>
            </a:r>
          </a:p>
          <a:p>
            <a:pPr>
              <a:buFont typeface="Wingdings" panose="05000000000000000000" pitchFamily="2" charset="2"/>
              <a:buChar char="Ø"/>
            </a:pPr>
            <a:r>
              <a:rPr lang="en-US" sz="2600" dirty="0"/>
              <a:t>The top one is named the compression ring, and the bottom one is named the oil ring.</a:t>
            </a:r>
          </a:p>
          <a:p>
            <a:pPr marL="0" indent="0">
              <a:buNone/>
            </a:pPr>
            <a:r>
              <a:rPr lang="en-US" b="1" u="sng" dirty="0"/>
              <a:t>The Functions of Piston Rings:</a:t>
            </a:r>
            <a:endParaRPr lang="en-US" u="sng" dirty="0"/>
          </a:p>
          <a:p>
            <a:pPr>
              <a:buFont typeface="Wingdings" panose="05000000000000000000" pitchFamily="2" charset="2"/>
              <a:buChar char="Ø"/>
            </a:pPr>
            <a:r>
              <a:rPr lang="en-US" sz="2600" dirty="0"/>
              <a:t>The compression ring is used for preventing the leakage of burnt gases into the lower chamber.</a:t>
            </a:r>
          </a:p>
          <a:p>
            <a:pPr>
              <a:buFont typeface="Wingdings" panose="05000000000000000000" pitchFamily="2" charset="2"/>
              <a:buChar char="Ø"/>
            </a:pPr>
            <a:r>
              <a:rPr lang="en-US" sz="2600" dirty="0" smtClean="0"/>
              <a:t>Oil </a:t>
            </a:r>
            <a:r>
              <a:rPr lang="en-US" sz="2600" dirty="0"/>
              <a:t>Ring is used for preventing the leakage of oil inside the engine block. Also, it scrapes the oil from the cylinder wall.</a:t>
            </a:r>
          </a:p>
          <a:p>
            <a:pPr>
              <a:buFont typeface="Wingdings" panose="05000000000000000000" pitchFamily="2" charset="2"/>
              <a:buChar char="Ø"/>
            </a:pPr>
            <a:r>
              <a:rPr lang="en-US" sz="2600" dirty="0"/>
              <a:t>Lastly, the middle ring is for safety purposes if by chance the leakage of burnt gas or oil happened than it can prevent that.</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5646E24A-300E-4FF3-B2F5-3A57D930BD88}"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22</a:t>
            </a:fld>
            <a:endParaRPr lang="en-US"/>
          </a:p>
        </p:txBody>
      </p:sp>
      <p:pic>
        <p:nvPicPr>
          <p:cNvPr id="7" name="Picture 6"/>
          <p:cNvPicPr>
            <a:picLocks noChangeAspect="1"/>
          </p:cNvPicPr>
          <p:nvPr/>
        </p:nvPicPr>
        <p:blipFill>
          <a:blip r:embed="rId2"/>
          <a:stretch>
            <a:fillRect/>
          </a:stretch>
        </p:blipFill>
        <p:spPr>
          <a:xfrm>
            <a:off x="7715795" y="1795827"/>
            <a:ext cx="4394383" cy="3965859"/>
          </a:xfrm>
          <a:prstGeom prst="rect">
            <a:avLst/>
          </a:prstGeom>
        </p:spPr>
      </p:pic>
    </p:spTree>
    <p:extLst>
      <p:ext uri="{BB962C8B-B14F-4D97-AF65-F5344CB8AC3E}">
        <p14:creationId xmlns:p14="http://schemas.microsoft.com/office/powerpoint/2010/main" val="3516336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2031"/>
          </a:xfrm>
        </p:spPr>
        <p:txBody>
          <a:bodyPr>
            <a:normAutofit/>
          </a:bodyPr>
          <a:lstStyle/>
          <a:p>
            <a:pPr algn="ctr"/>
            <a:r>
              <a:rPr lang="en-US" sz="4000" b="1" dirty="0">
                <a:latin typeface="Cambria" panose="02040503050406030204" pitchFamily="18" charset="0"/>
                <a:ea typeface="Cambria" panose="02040503050406030204" pitchFamily="18" charset="0"/>
              </a:rPr>
              <a:t>Connecting </a:t>
            </a:r>
            <a:r>
              <a:rPr lang="en-US" sz="4000" b="1" dirty="0" smtClean="0">
                <a:latin typeface="Cambria" panose="02040503050406030204" pitchFamily="18" charset="0"/>
                <a:ea typeface="Cambria" panose="02040503050406030204" pitchFamily="18" charset="0"/>
              </a:rPr>
              <a:t>Rod</a:t>
            </a:r>
            <a:endParaRPr lang="en-US" sz="40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1174961"/>
            <a:ext cx="10515600" cy="5010315"/>
          </a:xfrm>
        </p:spPr>
        <p:txBody>
          <a:bodyPr>
            <a:normAutofit/>
          </a:bodyPr>
          <a:lstStyle/>
          <a:p>
            <a:pPr marL="0" indent="0">
              <a:buNone/>
            </a:pPr>
            <a:r>
              <a:rPr lang="en-US" b="1" dirty="0">
                <a:latin typeface="Cambria" panose="02040503050406030204" pitchFamily="18" charset="0"/>
                <a:ea typeface="Cambria" panose="02040503050406030204" pitchFamily="18" charset="0"/>
              </a:rPr>
              <a:t>Connecting Rod:</a:t>
            </a:r>
          </a:p>
          <a:p>
            <a:pPr>
              <a:buFont typeface="Wingdings" panose="05000000000000000000" pitchFamily="2" charset="2"/>
              <a:buChar char="Ø"/>
            </a:pPr>
            <a:r>
              <a:rPr lang="en-US" dirty="0">
                <a:latin typeface="Cambria" panose="02040503050406030204" pitchFamily="18" charset="0"/>
                <a:ea typeface="Cambria" panose="02040503050406030204" pitchFamily="18" charset="0"/>
              </a:rPr>
              <a:t>Connecting Rod is generally used to transfer the reciprocating motion to the rotary motion of the crankshaft.</a:t>
            </a:r>
          </a:p>
          <a:p>
            <a:pPr>
              <a:buFont typeface="Wingdings" panose="05000000000000000000" pitchFamily="2" charset="2"/>
              <a:buChar char="Ø"/>
            </a:pPr>
            <a:r>
              <a:rPr lang="en-US" dirty="0">
                <a:latin typeface="Cambria" panose="02040503050406030204" pitchFamily="18" charset="0"/>
                <a:ea typeface="Cambria" panose="02040503050406030204" pitchFamily="18" charset="0"/>
              </a:rPr>
              <a:t>The one end [smaller] is connected with the Piston with the help of piston pin, and the other end [bigger] is connected with the crankshaft with the help of a crank pin.</a:t>
            </a:r>
          </a:p>
          <a:p>
            <a:pPr>
              <a:buFont typeface="Wingdings" panose="05000000000000000000" pitchFamily="2" charset="2"/>
              <a:buChar char="Ø"/>
            </a:pPr>
            <a:r>
              <a:rPr lang="en-US" dirty="0">
                <a:latin typeface="Cambria" panose="02040503050406030204" pitchFamily="18" charset="0"/>
                <a:ea typeface="Cambria" panose="02040503050406030204" pitchFamily="18" charset="0"/>
              </a:rPr>
              <a:t>Connecting rod is made of </a:t>
            </a:r>
            <a:r>
              <a:rPr lang="en-US" dirty="0" smtClean="0">
                <a:latin typeface="Cambria" panose="02040503050406030204" pitchFamily="18" charset="0"/>
                <a:ea typeface="Cambria" panose="02040503050406030204" pitchFamily="18" charset="0"/>
              </a:rPr>
              <a:t>Steel</a:t>
            </a:r>
          </a:p>
          <a:p>
            <a:pPr marL="0" indent="0">
              <a:buNone/>
            </a:pPr>
            <a:r>
              <a:rPr lang="en-US" dirty="0" smtClean="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Alloy or </a:t>
            </a:r>
            <a:r>
              <a:rPr lang="en-US" dirty="0" err="1">
                <a:latin typeface="Cambria" panose="02040503050406030204" pitchFamily="18" charset="0"/>
                <a:ea typeface="Cambria" panose="02040503050406030204" pitchFamily="18" charset="0"/>
              </a:rPr>
              <a:t>Aluminium</a:t>
            </a:r>
            <a:r>
              <a:rPr lang="en-US" dirty="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Alloy.</a:t>
            </a:r>
            <a:endParaRPr lang="en-US"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p:txBody>
      </p:sp>
      <p:sp>
        <p:nvSpPr>
          <p:cNvPr id="4" name="Date Placeholder 3"/>
          <p:cNvSpPr>
            <a:spLocks noGrp="1"/>
          </p:cNvSpPr>
          <p:nvPr>
            <p:ph type="dt" sz="half" idx="10"/>
          </p:nvPr>
        </p:nvSpPr>
        <p:spPr/>
        <p:txBody>
          <a:bodyPr/>
          <a:lstStyle/>
          <a:p>
            <a:fld id="{6A6F28BF-C266-4DC8-B6D7-98DEAC012B5C}"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23</a:t>
            </a:fld>
            <a:endParaRPr lang="en-US"/>
          </a:p>
        </p:txBody>
      </p:sp>
      <p:pic>
        <p:nvPicPr>
          <p:cNvPr id="7" name="Picture 6"/>
          <p:cNvPicPr>
            <a:picLocks noChangeAspect="1"/>
          </p:cNvPicPr>
          <p:nvPr/>
        </p:nvPicPr>
        <p:blipFill>
          <a:blip r:embed="rId2"/>
          <a:stretch>
            <a:fillRect/>
          </a:stretch>
        </p:blipFill>
        <p:spPr>
          <a:xfrm>
            <a:off x="7348618" y="3836771"/>
            <a:ext cx="2523963" cy="2603218"/>
          </a:xfrm>
          <a:prstGeom prst="rect">
            <a:avLst/>
          </a:prstGeom>
        </p:spPr>
      </p:pic>
    </p:spTree>
    <p:extLst>
      <p:ext uri="{BB962C8B-B14F-4D97-AF65-F5344CB8AC3E}">
        <p14:creationId xmlns:p14="http://schemas.microsoft.com/office/powerpoint/2010/main" val="3425588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131" y="365126"/>
            <a:ext cx="2568634" cy="533508"/>
          </a:xfrm>
          <a:solidFill>
            <a:schemeClr val="accent4">
              <a:lumMod val="60000"/>
              <a:lumOff val="40000"/>
            </a:schemeClr>
          </a:solidFill>
        </p:spPr>
        <p:txBody>
          <a:bodyPr>
            <a:normAutofit fontScale="90000"/>
          </a:bodyPr>
          <a:lstStyle/>
          <a:p>
            <a:pPr algn="ctr"/>
            <a:r>
              <a:rPr lang="en-US" b="1" dirty="0"/>
              <a:t>Crank Shaft</a:t>
            </a:r>
            <a:endParaRPr lang="en-US" dirty="0"/>
          </a:p>
        </p:txBody>
      </p:sp>
      <p:sp>
        <p:nvSpPr>
          <p:cNvPr id="3" name="Content Placeholder 2"/>
          <p:cNvSpPr>
            <a:spLocks noGrp="1"/>
          </p:cNvSpPr>
          <p:nvPr>
            <p:ph idx="1"/>
          </p:nvPr>
        </p:nvSpPr>
        <p:spPr>
          <a:xfrm>
            <a:off x="838200" y="1150883"/>
            <a:ext cx="10515600" cy="3554121"/>
          </a:xfrm>
        </p:spPr>
        <p:txBody>
          <a:bodyPr>
            <a:normAutofit fontScale="92500" lnSpcReduction="20000"/>
          </a:bodyPr>
          <a:lstStyle/>
          <a:p>
            <a:pPr marL="0" indent="0">
              <a:buNone/>
            </a:pPr>
            <a:r>
              <a:rPr lang="en-US" b="1" dirty="0"/>
              <a:t>Crank Shaft:</a:t>
            </a:r>
          </a:p>
          <a:p>
            <a:pPr marL="0" indent="0">
              <a:buNone/>
            </a:pPr>
            <a:r>
              <a:rPr lang="en-US" dirty="0"/>
              <a:t>This is the rotating member of an IC Engine which covert the reciprocating movement of the piston to rotary motion.</a:t>
            </a:r>
          </a:p>
          <a:p>
            <a:pPr marL="0" indent="0">
              <a:buNone/>
            </a:pPr>
            <a:r>
              <a:rPr lang="en-US" dirty="0"/>
              <a:t>All the pistons of the engine are connected with the crankshaft by the help of connecting rod and one end of this crankshaft is connected with Flywheel. </a:t>
            </a:r>
            <a:r>
              <a:rPr lang="en-US" dirty="0" smtClean="0"/>
              <a:t>It </a:t>
            </a:r>
            <a:r>
              <a:rPr lang="en-US" dirty="0"/>
              <a:t>is made of forged steel or Cast </a:t>
            </a:r>
            <a:r>
              <a:rPr lang="en-US" dirty="0" smtClean="0"/>
              <a:t>Iron.</a:t>
            </a:r>
            <a:endParaRPr lang="en-US" dirty="0"/>
          </a:p>
          <a:p>
            <a:pPr marL="0" indent="0">
              <a:buNone/>
            </a:pPr>
            <a:r>
              <a:rPr lang="en-US" b="1" dirty="0" smtClean="0"/>
              <a:t>The </a:t>
            </a:r>
            <a:r>
              <a:rPr lang="en-US" b="1" dirty="0"/>
              <a:t>Functions of Crank Shaft:</a:t>
            </a:r>
            <a:endParaRPr lang="en-US" dirty="0"/>
          </a:p>
          <a:p>
            <a:pPr marL="0" indent="0">
              <a:buNone/>
            </a:pPr>
            <a:r>
              <a:rPr lang="en-US" dirty="0"/>
              <a:t>The crankshaft converts the reciprocation movement of piston </a:t>
            </a:r>
            <a:r>
              <a:rPr lang="en-US" dirty="0" smtClean="0"/>
              <a:t>to </a:t>
            </a:r>
            <a:r>
              <a:rPr lang="en-US" dirty="0"/>
              <a:t>the rotary motion.</a:t>
            </a:r>
          </a:p>
          <a:p>
            <a:pPr marL="0" indent="0">
              <a:buNone/>
            </a:pPr>
            <a:r>
              <a:rPr lang="en-US" dirty="0"/>
              <a:t>It drives the flywheel and camshaft.</a:t>
            </a:r>
          </a:p>
          <a:p>
            <a:endParaRPr lang="en-US" dirty="0"/>
          </a:p>
        </p:txBody>
      </p:sp>
      <p:sp>
        <p:nvSpPr>
          <p:cNvPr id="4" name="Date Placeholder 3"/>
          <p:cNvSpPr>
            <a:spLocks noGrp="1"/>
          </p:cNvSpPr>
          <p:nvPr>
            <p:ph type="dt" sz="half" idx="10"/>
          </p:nvPr>
        </p:nvSpPr>
        <p:spPr/>
        <p:txBody>
          <a:bodyPr/>
          <a:lstStyle/>
          <a:p>
            <a:fld id="{FEB2F476-F5D4-47AD-AE3B-34BDA98E734C}"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24</a:t>
            </a:fld>
            <a:endParaRPr lang="en-US"/>
          </a:p>
        </p:txBody>
      </p:sp>
      <p:pic>
        <p:nvPicPr>
          <p:cNvPr id="8" name="Picture 7"/>
          <p:cNvPicPr>
            <a:picLocks noChangeAspect="1"/>
          </p:cNvPicPr>
          <p:nvPr/>
        </p:nvPicPr>
        <p:blipFill>
          <a:blip r:embed="rId2"/>
          <a:stretch>
            <a:fillRect/>
          </a:stretch>
        </p:blipFill>
        <p:spPr>
          <a:xfrm>
            <a:off x="5935287" y="3995945"/>
            <a:ext cx="5875713" cy="2654368"/>
          </a:xfrm>
          <a:prstGeom prst="rect">
            <a:avLst/>
          </a:prstGeom>
        </p:spPr>
      </p:pic>
      <p:pic>
        <p:nvPicPr>
          <p:cNvPr id="7" name="Picture 6"/>
          <p:cNvPicPr>
            <a:picLocks noChangeAspect="1"/>
          </p:cNvPicPr>
          <p:nvPr/>
        </p:nvPicPr>
        <p:blipFill>
          <a:blip r:embed="rId3"/>
          <a:stretch>
            <a:fillRect/>
          </a:stretch>
        </p:blipFill>
        <p:spPr>
          <a:xfrm>
            <a:off x="1288869" y="4705004"/>
            <a:ext cx="4005942" cy="2304167"/>
          </a:xfrm>
          <a:prstGeom prst="rect">
            <a:avLst/>
          </a:prstGeom>
        </p:spPr>
      </p:pic>
    </p:spTree>
    <p:extLst>
      <p:ext uri="{BB962C8B-B14F-4D97-AF65-F5344CB8AC3E}">
        <p14:creationId xmlns:p14="http://schemas.microsoft.com/office/powerpoint/2010/main" val="3807888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883"/>
            <a:ext cx="10515600" cy="4037980"/>
          </a:xfrm>
        </p:spPr>
        <p:txBody>
          <a:bodyPr>
            <a:normAutofit fontScale="85000" lnSpcReduction="20000"/>
          </a:bodyPr>
          <a:lstStyle/>
          <a:p>
            <a:pPr marL="0" indent="0">
              <a:buNone/>
            </a:pPr>
            <a:r>
              <a:rPr lang="en-US" b="1" dirty="0"/>
              <a:t>The Functions of the Cam Shaft:</a:t>
            </a:r>
            <a:endParaRPr lang="en-US" dirty="0"/>
          </a:p>
          <a:p>
            <a:pPr marL="0" indent="0">
              <a:buNone/>
            </a:pPr>
            <a:r>
              <a:rPr lang="en-US" dirty="0"/>
              <a:t>It helps to open the poppet valves [Inlet and Exhaust] at the proper time.</a:t>
            </a:r>
          </a:p>
          <a:p>
            <a:pPr marL="0" indent="0">
              <a:buNone/>
            </a:pPr>
            <a:r>
              <a:rPr lang="en-US" b="1" dirty="0"/>
              <a:t>The Functions of the Crank Case:</a:t>
            </a:r>
            <a:endParaRPr lang="en-US" dirty="0"/>
          </a:p>
          <a:p>
            <a:pPr marL="0" indent="0">
              <a:buNone/>
            </a:pPr>
            <a:r>
              <a:rPr lang="en-US" dirty="0"/>
              <a:t>It protects the crankshaft and connecting rod from debris.</a:t>
            </a:r>
          </a:p>
          <a:p>
            <a:pPr marL="0" indent="0">
              <a:buNone/>
            </a:pPr>
            <a:r>
              <a:rPr lang="en-US" dirty="0"/>
              <a:t>In some engines, the crankcase is used for sump of lubrication oil.</a:t>
            </a:r>
          </a:p>
          <a:p>
            <a:pPr marL="0" indent="0">
              <a:buNone/>
            </a:pPr>
            <a:r>
              <a:rPr lang="en-US" b="1" dirty="0"/>
              <a:t>The Functions of Valves: </a:t>
            </a:r>
            <a:endParaRPr lang="en-US" dirty="0"/>
          </a:p>
          <a:p>
            <a:pPr marL="0" indent="0">
              <a:buNone/>
            </a:pPr>
            <a:r>
              <a:rPr lang="en-US" dirty="0"/>
              <a:t>During suction stroke inlet </a:t>
            </a:r>
            <a:r>
              <a:rPr lang="en-US" dirty="0" smtClean="0"/>
              <a:t>valve </a:t>
            </a:r>
            <a:r>
              <a:rPr lang="en-US" dirty="0"/>
              <a:t>allow the charge [</a:t>
            </a:r>
            <a:r>
              <a:rPr lang="en-US" dirty="0" err="1"/>
              <a:t>Air+Fuel</a:t>
            </a:r>
            <a:r>
              <a:rPr lang="en-US" dirty="0"/>
              <a:t> or only Air] to go inside the engine cylinder. </a:t>
            </a:r>
          </a:p>
          <a:p>
            <a:pPr marL="0" indent="0">
              <a:buNone/>
            </a:pPr>
            <a:r>
              <a:rPr lang="en-US" dirty="0"/>
              <a:t>And after the exhaust stroke, through exhaust v/v the burnt gas is going out of the cylinder.</a:t>
            </a:r>
          </a:p>
          <a:p>
            <a:pPr marL="0" indent="0">
              <a:buNone/>
            </a:pPr>
            <a:r>
              <a:rPr lang="en-US" dirty="0"/>
              <a:t>They also seal the piston-cylinder when compression stroke happens.</a:t>
            </a:r>
          </a:p>
          <a:p>
            <a:endParaRPr lang="en-US" dirty="0"/>
          </a:p>
        </p:txBody>
      </p:sp>
      <p:sp>
        <p:nvSpPr>
          <p:cNvPr id="4" name="Date Placeholder 3"/>
          <p:cNvSpPr>
            <a:spLocks noGrp="1"/>
          </p:cNvSpPr>
          <p:nvPr>
            <p:ph type="dt" sz="half" idx="10"/>
          </p:nvPr>
        </p:nvSpPr>
        <p:spPr/>
        <p:txBody>
          <a:bodyPr/>
          <a:lstStyle/>
          <a:p>
            <a:fld id="{926BEDDA-FBBB-4A4A-8070-3A4D7B92803D}"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25</a:t>
            </a:fld>
            <a:endParaRPr lang="en-US"/>
          </a:p>
        </p:txBody>
      </p:sp>
      <p:pic>
        <p:nvPicPr>
          <p:cNvPr id="7" name="Picture 6"/>
          <p:cNvPicPr>
            <a:picLocks noChangeAspect="1"/>
          </p:cNvPicPr>
          <p:nvPr/>
        </p:nvPicPr>
        <p:blipFill>
          <a:blip r:embed="rId2"/>
          <a:stretch>
            <a:fillRect/>
          </a:stretch>
        </p:blipFill>
        <p:spPr>
          <a:xfrm>
            <a:off x="838199" y="4275858"/>
            <a:ext cx="3120737" cy="2080491"/>
          </a:xfrm>
          <a:prstGeom prst="rect">
            <a:avLst/>
          </a:prstGeom>
        </p:spPr>
      </p:pic>
      <p:pic>
        <p:nvPicPr>
          <p:cNvPr id="8" name="Picture 7"/>
          <p:cNvPicPr>
            <a:picLocks noChangeAspect="1"/>
          </p:cNvPicPr>
          <p:nvPr/>
        </p:nvPicPr>
        <p:blipFill>
          <a:blip r:embed="rId3"/>
          <a:stretch>
            <a:fillRect/>
          </a:stretch>
        </p:blipFill>
        <p:spPr>
          <a:xfrm>
            <a:off x="6486005" y="4275858"/>
            <a:ext cx="3119651" cy="2330030"/>
          </a:xfrm>
          <a:prstGeom prst="rect">
            <a:avLst/>
          </a:prstGeom>
        </p:spPr>
      </p:pic>
    </p:spTree>
    <p:extLst>
      <p:ext uri="{BB962C8B-B14F-4D97-AF65-F5344CB8AC3E}">
        <p14:creationId xmlns:p14="http://schemas.microsoft.com/office/powerpoint/2010/main" val="27550912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6578"/>
            <a:ext cx="10515600" cy="4351338"/>
          </a:xfrm>
        </p:spPr>
        <p:txBody>
          <a:bodyPr>
            <a:normAutofit lnSpcReduction="10000"/>
          </a:bodyPr>
          <a:lstStyle/>
          <a:p>
            <a:pPr marL="0" indent="0">
              <a:buNone/>
            </a:pPr>
            <a:r>
              <a:rPr lang="en-US" b="1" dirty="0"/>
              <a:t>Functions of Manifolds:</a:t>
            </a:r>
            <a:endParaRPr lang="en-US" dirty="0"/>
          </a:p>
          <a:p>
            <a:pPr marL="0" indent="0">
              <a:buNone/>
            </a:pPr>
            <a:r>
              <a:rPr lang="en-US" dirty="0"/>
              <a:t>Through the manifold, the fresh charge comes into the engine cylinder and brunt gases come out from the engine cylinder.</a:t>
            </a:r>
          </a:p>
          <a:p>
            <a:pPr marL="0" indent="0">
              <a:buNone/>
            </a:pPr>
            <a:r>
              <a:rPr lang="en-US" b="1" dirty="0"/>
              <a:t>Functions of Cooling Jackets or Fins:</a:t>
            </a:r>
            <a:endParaRPr lang="en-US" dirty="0"/>
          </a:p>
          <a:p>
            <a:pPr marL="0" indent="0">
              <a:buNone/>
            </a:pPr>
            <a:r>
              <a:rPr lang="en-US" dirty="0"/>
              <a:t>To reduce the temperature of the engine.</a:t>
            </a:r>
          </a:p>
          <a:p>
            <a:pPr marL="0" indent="0">
              <a:buNone/>
            </a:pPr>
            <a:r>
              <a:rPr lang="en-US" dirty="0"/>
              <a:t>To protect the engine from wear and tear.</a:t>
            </a:r>
          </a:p>
          <a:p>
            <a:pPr marL="0" indent="0">
              <a:buNone/>
            </a:pPr>
            <a:r>
              <a:rPr lang="en-US" b="1" dirty="0"/>
              <a:t>The Functions of Flywheel:</a:t>
            </a:r>
            <a:endParaRPr lang="en-US" dirty="0"/>
          </a:p>
          <a:p>
            <a:pPr marL="0" indent="0">
              <a:buNone/>
            </a:pPr>
            <a:r>
              <a:rPr lang="en-US" dirty="0"/>
              <a:t>The main function of the flywheel is to store excess energy during the power stroke and supply that energy to the rest of the threes strokes to complete the cycle.</a:t>
            </a:r>
          </a:p>
          <a:p>
            <a:endParaRPr lang="en-US" dirty="0"/>
          </a:p>
        </p:txBody>
      </p:sp>
      <p:sp>
        <p:nvSpPr>
          <p:cNvPr id="4" name="Date Placeholder 3"/>
          <p:cNvSpPr>
            <a:spLocks noGrp="1"/>
          </p:cNvSpPr>
          <p:nvPr>
            <p:ph type="dt" sz="half" idx="10"/>
          </p:nvPr>
        </p:nvSpPr>
        <p:spPr/>
        <p:txBody>
          <a:bodyPr/>
          <a:lstStyle/>
          <a:p>
            <a:fld id="{BDA0EA1F-3C20-48B9-85BC-BDD236FF9C7D}"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26</a:t>
            </a:fld>
            <a:endParaRPr lang="en-US"/>
          </a:p>
        </p:txBody>
      </p:sp>
      <p:pic>
        <p:nvPicPr>
          <p:cNvPr id="7" name="Picture 6"/>
          <p:cNvPicPr>
            <a:picLocks noChangeAspect="1"/>
          </p:cNvPicPr>
          <p:nvPr/>
        </p:nvPicPr>
        <p:blipFill>
          <a:blip r:embed="rId2"/>
          <a:stretch>
            <a:fillRect/>
          </a:stretch>
        </p:blipFill>
        <p:spPr>
          <a:xfrm>
            <a:off x="31569" y="4372538"/>
            <a:ext cx="3299460" cy="2474595"/>
          </a:xfrm>
          <a:prstGeom prst="rect">
            <a:avLst/>
          </a:prstGeom>
        </p:spPr>
      </p:pic>
      <p:pic>
        <p:nvPicPr>
          <p:cNvPr id="8" name="Picture 7"/>
          <p:cNvPicPr>
            <a:picLocks noChangeAspect="1"/>
          </p:cNvPicPr>
          <p:nvPr/>
        </p:nvPicPr>
        <p:blipFill rotWithShape="1">
          <a:blip r:embed="rId3"/>
          <a:srcRect l="3750" t="13125" r="3907" b="11458"/>
          <a:stretch/>
        </p:blipFill>
        <p:spPr>
          <a:xfrm>
            <a:off x="6281058" y="3887295"/>
            <a:ext cx="5715000" cy="2884460"/>
          </a:xfrm>
          <a:prstGeom prst="rect">
            <a:avLst/>
          </a:prstGeom>
        </p:spPr>
      </p:pic>
      <p:pic>
        <p:nvPicPr>
          <p:cNvPr id="2" name="Picture 1"/>
          <p:cNvPicPr>
            <a:picLocks noChangeAspect="1"/>
          </p:cNvPicPr>
          <p:nvPr/>
        </p:nvPicPr>
        <p:blipFill>
          <a:blip r:embed="rId4"/>
          <a:stretch>
            <a:fillRect/>
          </a:stretch>
        </p:blipFill>
        <p:spPr>
          <a:xfrm>
            <a:off x="3233058" y="4601682"/>
            <a:ext cx="3048000" cy="2373158"/>
          </a:xfrm>
          <a:prstGeom prst="rect">
            <a:avLst/>
          </a:prstGeom>
        </p:spPr>
      </p:pic>
    </p:spTree>
    <p:extLst>
      <p:ext uri="{BB962C8B-B14F-4D97-AF65-F5344CB8AC3E}">
        <p14:creationId xmlns:p14="http://schemas.microsoft.com/office/powerpoint/2010/main" val="39805518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Fig09_01"/>
          <p:cNvPicPr preferRelativeResize="0">
            <a:picLocks noGrp="1" noChangeAspect="1" noChangeArrowheads="1"/>
          </p:cNvPicPr>
          <p:nvPr>
            <p:ph sz="quarter" idx="1"/>
            <p:custDataLst>
              <p:tags r:id="rId1"/>
            </p:custDataLst>
          </p:nvPr>
        </p:nvPicPr>
        <p:blipFill>
          <a:blip r:embed="rId3">
            <a:lum bright="-12000" contrast="24000"/>
            <a:extLst>
              <a:ext uri="{28A0092B-C50C-407E-A947-70E740481C1C}">
                <a14:useLocalDpi xmlns:a14="http://schemas.microsoft.com/office/drawing/2010/main" val="0"/>
              </a:ext>
            </a:extLst>
          </a:blip>
          <a:srcRect/>
          <a:stretch>
            <a:fillRect/>
          </a:stretch>
        </p:blipFill>
        <p:spPr>
          <a:xfrm>
            <a:off x="3810000" y="762000"/>
            <a:ext cx="4611688" cy="6019800"/>
          </a:xfrm>
          <a:noFill/>
        </p:spPr>
      </p:pic>
      <p:sp>
        <p:nvSpPr>
          <p:cNvPr id="64515" name="Title 1"/>
          <p:cNvSpPr>
            <a:spLocks noGrp="1"/>
          </p:cNvSpPr>
          <p:nvPr>
            <p:ph type="title"/>
          </p:nvPr>
        </p:nvSpPr>
        <p:spPr>
          <a:xfrm>
            <a:off x="2514600" y="152400"/>
            <a:ext cx="7315200" cy="457200"/>
          </a:xfrm>
        </p:spPr>
        <p:txBody>
          <a:bodyPr/>
          <a:lstStyle/>
          <a:p>
            <a:pPr algn="l"/>
            <a:r>
              <a:rPr lang="en-US" sz="3600" b="1" u="sng">
                <a:solidFill>
                  <a:srgbClr val="7030A0"/>
                </a:solidFill>
              </a:rPr>
              <a:t>Engine Terminologies</a:t>
            </a:r>
          </a:p>
        </p:txBody>
      </p:sp>
    </p:spTree>
    <p:extLst>
      <p:ext uri="{BB962C8B-B14F-4D97-AF65-F5344CB8AC3E}">
        <p14:creationId xmlns:p14="http://schemas.microsoft.com/office/powerpoint/2010/main" val="31698959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
          <p:cNvSpPr>
            <a:spLocks noGrp="1" noChangeArrowheads="1"/>
          </p:cNvSpPr>
          <p:nvPr>
            <p:ph sz="quarter" idx="1"/>
          </p:nvPr>
        </p:nvSpPr>
        <p:spPr>
          <a:xfrm>
            <a:off x="1981200" y="1219200"/>
            <a:ext cx="8458200" cy="3962400"/>
          </a:xfrm>
        </p:spPr>
        <p:txBody>
          <a:bodyPr/>
          <a:lstStyle/>
          <a:p>
            <a:pPr marL="319088" indent="-319088" algn="just" eaLnBrk="1" hangingPunct="1">
              <a:lnSpc>
                <a:spcPct val="95000"/>
              </a:lnSpc>
              <a:buNone/>
              <a:tabLst>
                <a:tab pos="320675" algn="l"/>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410700" algn="l"/>
                <a:tab pos="10134600" algn="l"/>
              </a:tabLst>
            </a:pPr>
            <a:r>
              <a:rPr lang="en-US" sz="2800" b="1" u="sng">
                <a:solidFill>
                  <a:srgbClr val="0070C0"/>
                </a:solidFill>
                <a:latin typeface="Arial" panose="020B0604020202020204" pitchFamily="34" charset="0"/>
                <a:cs typeface="Arial" panose="020B0604020202020204" pitchFamily="34" charset="0"/>
              </a:rPr>
              <a:t>Top Dead Center (TDC</a:t>
            </a:r>
            <a:r>
              <a:rPr lang="en-US" sz="2400" b="1">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Position of the piston when it </a:t>
            </a:r>
          </a:p>
          <a:p>
            <a:pPr marL="319088" indent="-319088" algn="just" eaLnBrk="1" hangingPunct="1">
              <a:lnSpc>
                <a:spcPct val="95000"/>
              </a:lnSpc>
              <a:buNone/>
              <a:tabLst>
                <a:tab pos="320675" algn="l"/>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410700" algn="l"/>
                <a:tab pos="10134600" algn="l"/>
              </a:tabLst>
            </a:pPr>
            <a:r>
              <a:rPr lang="en-US" sz="2400">
                <a:latin typeface="Arial" panose="020B0604020202020204" pitchFamily="34" charset="0"/>
                <a:cs typeface="Arial" panose="020B0604020202020204" pitchFamily="34" charset="0"/>
              </a:rPr>
              <a:t>Stops at the furthest point away from the crankshaft.</a:t>
            </a:r>
          </a:p>
          <a:p>
            <a:pPr marL="319088" indent="-319088" algn="just" eaLnBrk="1" hangingPunct="1">
              <a:lnSpc>
                <a:spcPct val="95000"/>
              </a:lnSpc>
              <a:buNone/>
              <a:tabLst>
                <a:tab pos="320675" algn="l"/>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410700" algn="l"/>
                <a:tab pos="10134600" algn="l"/>
              </a:tabLst>
            </a:pPr>
            <a:endParaRPr lang="en-US" sz="2400">
              <a:latin typeface="Arial" panose="020B0604020202020204" pitchFamily="34" charset="0"/>
              <a:cs typeface="Arial" panose="020B0604020202020204" pitchFamily="34" charset="0"/>
            </a:endParaRPr>
          </a:p>
          <a:p>
            <a:pPr marL="1463675" lvl="1" indent="-549275" algn="just" eaLnBrk="1" hangingPunct="1">
              <a:spcBef>
                <a:spcPts val="700"/>
              </a:spcBef>
              <a:buFont typeface="Wingdings" panose="05000000000000000000" pitchFamily="2" charset="2"/>
              <a:buChar char="Ø"/>
              <a:tabLst>
                <a:tab pos="320675" algn="l"/>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410700" algn="l"/>
                <a:tab pos="10134600" algn="l"/>
              </a:tabLst>
            </a:pPr>
            <a:r>
              <a:rPr lang="en-US" sz="2400">
                <a:latin typeface="Arial" panose="020B0604020202020204" pitchFamily="34" charset="0"/>
                <a:cs typeface="Arial" panose="020B0604020202020204" pitchFamily="34" charset="0"/>
              </a:rPr>
              <a:t>Top because this position is at the top of the </a:t>
            </a:r>
          </a:p>
          <a:p>
            <a:pPr marL="1463675" lvl="1" indent="-549275" algn="just" eaLnBrk="1" hangingPunct="1">
              <a:spcBef>
                <a:spcPts val="700"/>
              </a:spcBef>
              <a:buNone/>
              <a:tabLst>
                <a:tab pos="320675" algn="l"/>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410700" algn="l"/>
                <a:tab pos="10134600" algn="l"/>
              </a:tabLst>
            </a:pPr>
            <a:r>
              <a:rPr lang="en-US" sz="2400">
                <a:latin typeface="Arial" panose="020B0604020202020204" pitchFamily="34" charset="0"/>
                <a:cs typeface="Arial" panose="020B0604020202020204" pitchFamily="34" charset="0"/>
              </a:rPr>
              <a:t>engines (not always), and dead because the piston </a:t>
            </a:r>
          </a:p>
          <a:p>
            <a:pPr marL="1463675" lvl="1" indent="-549275" algn="just" eaLnBrk="1" hangingPunct="1">
              <a:spcBef>
                <a:spcPts val="700"/>
              </a:spcBef>
              <a:buNone/>
              <a:tabLst>
                <a:tab pos="320675" algn="l"/>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410700" algn="l"/>
                <a:tab pos="10134600" algn="l"/>
              </a:tabLst>
            </a:pPr>
            <a:r>
              <a:rPr lang="en-US" sz="2400">
                <a:latin typeface="Arial" panose="020B0604020202020204" pitchFamily="34" charset="0"/>
                <a:cs typeface="Arial" panose="020B0604020202020204" pitchFamily="34" charset="0"/>
              </a:rPr>
              <a:t>stops as this point </a:t>
            </a:r>
          </a:p>
          <a:p>
            <a:pPr marL="1463675" lvl="1" indent="-549275" algn="just" eaLnBrk="1" hangingPunct="1">
              <a:spcBef>
                <a:spcPts val="700"/>
              </a:spcBef>
              <a:buNone/>
              <a:tabLst>
                <a:tab pos="320675" algn="l"/>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410700" algn="l"/>
                <a:tab pos="10134600" algn="l"/>
              </a:tabLst>
            </a:pPr>
            <a:endParaRPr lang="en-US" sz="2400" b="1">
              <a:latin typeface="Arial" panose="020B0604020202020204" pitchFamily="34" charset="0"/>
              <a:cs typeface="Arial" panose="020B0604020202020204" pitchFamily="34" charset="0"/>
            </a:endParaRPr>
          </a:p>
          <a:p>
            <a:pPr marL="1463675" lvl="1" indent="-549275" algn="just" eaLnBrk="1" hangingPunct="1">
              <a:spcBef>
                <a:spcPts val="700"/>
              </a:spcBef>
              <a:buFont typeface="Wingdings" panose="05000000000000000000" pitchFamily="2" charset="2"/>
              <a:buChar char="Ø"/>
              <a:tabLst>
                <a:tab pos="320675" algn="l"/>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410700" algn="l"/>
                <a:tab pos="10134600" algn="l"/>
              </a:tabLst>
            </a:pPr>
            <a:r>
              <a:rPr lang="en-US" sz="2400">
                <a:latin typeface="Arial" panose="020B0604020202020204" pitchFamily="34" charset="0"/>
                <a:cs typeface="Arial" panose="020B0604020202020204" pitchFamily="34" charset="0"/>
              </a:rPr>
              <a:t>When the piston is at TDC, the volume in the </a:t>
            </a:r>
          </a:p>
          <a:p>
            <a:pPr marL="1463675" lvl="1" indent="-549275" algn="just" eaLnBrk="1" hangingPunct="1">
              <a:spcBef>
                <a:spcPts val="700"/>
              </a:spcBef>
              <a:buNone/>
              <a:tabLst>
                <a:tab pos="320675" algn="l"/>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410700" algn="l"/>
                <a:tab pos="10134600" algn="l"/>
              </a:tabLst>
            </a:pPr>
            <a:r>
              <a:rPr lang="en-US" sz="2400">
                <a:latin typeface="Arial" panose="020B0604020202020204" pitchFamily="34" charset="0"/>
                <a:cs typeface="Arial" panose="020B0604020202020204" pitchFamily="34" charset="0"/>
              </a:rPr>
              <a:t>cylinder is a minimum called the clearance volume</a:t>
            </a:r>
          </a:p>
        </p:txBody>
      </p:sp>
      <p:sp>
        <p:nvSpPr>
          <p:cNvPr id="4" name="Title 1"/>
          <p:cNvSpPr txBox="1">
            <a:spLocks/>
          </p:cNvSpPr>
          <p:nvPr/>
        </p:nvSpPr>
        <p:spPr bwMode="auto">
          <a:xfrm>
            <a:off x="2438400" y="228600"/>
            <a:ext cx="7162800" cy="457200"/>
          </a:xfrm>
          <a:prstGeom prst="rect">
            <a:avLst/>
          </a:prstGeom>
          <a:noFill/>
          <a:ln w="9525">
            <a:noFill/>
            <a:miter lim="800000"/>
            <a:headEnd/>
            <a:tailEnd/>
          </a:ln>
        </p:spPr>
        <p:txBody>
          <a:bodyPr anchor="ctr"/>
          <a:lstStyle/>
          <a:p>
            <a:pPr fontAlgn="base">
              <a:spcBef>
                <a:spcPct val="0"/>
              </a:spcBef>
              <a:spcAft>
                <a:spcPct val="0"/>
              </a:spcAft>
              <a:defRPr/>
            </a:pPr>
            <a:r>
              <a:rPr lang="en-US" sz="3200" b="1" u="sng" dirty="0">
                <a:solidFill>
                  <a:srgbClr val="7030A0"/>
                </a:solidFill>
                <a:latin typeface="Arial" charset="0"/>
                <a:cs typeface="Arial" charset="0"/>
              </a:rPr>
              <a:t>Engine Terminologies</a:t>
            </a:r>
            <a:endParaRPr lang="en-US" sz="3200" b="1" u="sng" dirty="0">
              <a:solidFill>
                <a:srgbClr val="7030A0"/>
              </a:solidFill>
              <a:latin typeface="Arial" charset="0"/>
              <a:ea typeface="+mj-ea"/>
              <a:cs typeface="Arial" charset="0"/>
            </a:endParaRPr>
          </a:p>
        </p:txBody>
      </p:sp>
    </p:spTree>
    <p:extLst>
      <p:ext uri="{BB962C8B-B14F-4D97-AF65-F5344CB8AC3E}">
        <p14:creationId xmlns:p14="http://schemas.microsoft.com/office/powerpoint/2010/main" val="21794366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sz="quarter" idx="1"/>
          </p:nvPr>
        </p:nvSpPr>
        <p:spPr>
          <a:xfrm>
            <a:off x="1981200" y="1295401"/>
            <a:ext cx="8534400" cy="4568825"/>
          </a:xfrm>
        </p:spPr>
        <p:txBody>
          <a:bodyPr/>
          <a:lstStyle/>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z="2800" b="1" u="sng">
                <a:solidFill>
                  <a:srgbClr val="0070C0"/>
                </a:solidFill>
                <a:latin typeface="Arial" panose="020B0604020202020204" pitchFamily="34" charset="0"/>
                <a:cs typeface="Arial" panose="020B0604020202020204" pitchFamily="34" charset="0"/>
              </a:rPr>
              <a:t>Bottom Dead Center (BDC):</a:t>
            </a:r>
            <a:r>
              <a:rPr lang="en-US" sz="2800" b="1">
                <a:solidFill>
                  <a:srgbClr val="0070C0"/>
                </a:solidFill>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 Position of the piston </a:t>
            </a:r>
          </a:p>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z="2800">
                <a:latin typeface="Arial" panose="020B0604020202020204" pitchFamily="34" charset="0"/>
                <a:cs typeface="Arial" panose="020B0604020202020204" pitchFamily="34" charset="0"/>
              </a:rPr>
              <a:t>when it stops at the point closest to the crankshaft.</a:t>
            </a:r>
          </a:p>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endParaRPr lang="en-US" sz="100" b="1">
              <a:latin typeface="Arial" panose="020B0604020202020204" pitchFamily="34" charset="0"/>
              <a:cs typeface="Arial" panose="020B0604020202020204" pitchFamily="34" charset="0"/>
            </a:endParaRPr>
          </a:p>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z="2800" b="1" u="sng">
                <a:solidFill>
                  <a:srgbClr val="0070C0"/>
                </a:solidFill>
                <a:latin typeface="Arial" panose="020B0604020202020204" pitchFamily="34" charset="0"/>
                <a:cs typeface="Arial" panose="020B0604020202020204" pitchFamily="34" charset="0"/>
              </a:rPr>
              <a:t>Stroke:</a:t>
            </a:r>
            <a:r>
              <a:rPr lang="en-US" sz="2800" b="1">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Distance traveled by the piston from one </a:t>
            </a:r>
          </a:p>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z="2800">
                <a:latin typeface="Arial" panose="020B0604020202020204" pitchFamily="34" charset="0"/>
                <a:cs typeface="Arial" panose="020B0604020202020204" pitchFamily="34" charset="0"/>
              </a:rPr>
              <a:t>extreme position to the other : TDC to BDC or BDC </a:t>
            </a:r>
          </a:p>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z="2800">
                <a:latin typeface="Arial" panose="020B0604020202020204" pitchFamily="34" charset="0"/>
                <a:cs typeface="Arial" panose="020B0604020202020204" pitchFamily="34" charset="0"/>
              </a:rPr>
              <a:t>to TDC.</a:t>
            </a:r>
          </a:p>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endParaRPr lang="en-US" sz="100">
              <a:latin typeface="Arial" panose="020B0604020202020204" pitchFamily="34" charset="0"/>
              <a:cs typeface="Arial" panose="020B0604020202020204" pitchFamily="34" charset="0"/>
            </a:endParaRPr>
          </a:p>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z="2800" b="1" u="sng">
                <a:solidFill>
                  <a:srgbClr val="0070C0"/>
                </a:solidFill>
                <a:latin typeface="Arial" panose="020B0604020202020204" pitchFamily="34" charset="0"/>
                <a:cs typeface="Arial" panose="020B0604020202020204" pitchFamily="34" charset="0"/>
              </a:rPr>
              <a:t>Bore:</a:t>
            </a:r>
            <a:r>
              <a:rPr lang="en-US" sz="2800" b="1">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It is defined as</a:t>
            </a:r>
            <a:r>
              <a:rPr lang="en-US" sz="2800" b="1">
                <a:latin typeface="Arial" panose="020B0604020202020204" pitchFamily="34" charset="0"/>
                <a:cs typeface="Arial" panose="020B0604020202020204" pitchFamily="34" charset="0"/>
              </a:rPr>
              <a:t> c</a:t>
            </a:r>
            <a:r>
              <a:rPr lang="en-US" sz="2800">
                <a:latin typeface="Arial" panose="020B0604020202020204" pitchFamily="34" charset="0"/>
                <a:cs typeface="Arial" panose="020B0604020202020204" pitchFamily="34" charset="0"/>
              </a:rPr>
              <a:t>ylinder diameter or piston </a:t>
            </a:r>
          </a:p>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z="2800">
                <a:latin typeface="Arial" panose="020B0604020202020204" pitchFamily="34" charset="0"/>
                <a:cs typeface="Arial" panose="020B0604020202020204" pitchFamily="34" charset="0"/>
              </a:rPr>
              <a:t>face diameter; piston face diameter is same as </a:t>
            </a:r>
          </a:p>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z="2800">
                <a:latin typeface="Arial" panose="020B0604020202020204" pitchFamily="34" charset="0"/>
                <a:cs typeface="Arial" panose="020B0604020202020204" pitchFamily="34" charset="0"/>
              </a:rPr>
              <a:t>cylinder diameter( minus small clearance).</a:t>
            </a:r>
          </a:p>
        </p:txBody>
      </p:sp>
      <p:sp>
        <p:nvSpPr>
          <p:cNvPr id="66563" name="Title 1"/>
          <p:cNvSpPr>
            <a:spLocks noGrp="1"/>
          </p:cNvSpPr>
          <p:nvPr>
            <p:ph type="title"/>
          </p:nvPr>
        </p:nvSpPr>
        <p:spPr>
          <a:xfrm>
            <a:off x="2362200" y="304800"/>
            <a:ext cx="7467600" cy="457200"/>
          </a:xfrm>
        </p:spPr>
        <p:txBody>
          <a:bodyPr/>
          <a:lstStyle/>
          <a:p>
            <a:pPr algn="l"/>
            <a:r>
              <a:rPr lang="en-US" sz="3600" b="1" u="sng">
                <a:solidFill>
                  <a:srgbClr val="7030A0"/>
                </a:solidFill>
              </a:rPr>
              <a:t>Engine Terminologies</a:t>
            </a:r>
          </a:p>
        </p:txBody>
      </p:sp>
    </p:spTree>
    <p:extLst>
      <p:ext uri="{BB962C8B-B14F-4D97-AF65-F5344CB8AC3E}">
        <p14:creationId xmlns:p14="http://schemas.microsoft.com/office/powerpoint/2010/main" val="2101817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362200" y="274638"/>
            <a:ext cx="8305800" cy="487362"/>
          </a:xfrm>
        </p:spPr>
        <p:txBody>
          <a:bodyPr>
            <a:normAutofit fontScale="90000"/>
          </a:bodyPr>
          <a:lstStyle/>
          <a:p>
            <a:pPr algn="l" eaLnBrk="1" hangingPunct="1"/>
            <a:r>
              <a:rPr lang="en-US" sz="3200" b="1" u="sng">
                <a:solidFill>
                  <a:srgbClr val="7030A0"/>
                </a:solidFill>
                <a:latin typeface="Arial" panose="020B0604020202020204" pitchFamily="34" charset="0"/>
                <a:cs typeface="Arial" panose="020B0604020202020204" pitchFamily="34" charset="0"/>
              </a:rPr>
              <a:t>Internal Combustion Engine (IC Engine)</a:t>
            </a:r>
          </a:p>
        </p:txBody>
      </p:sp>
      <p:sp>
        <p:nvSpPr>
          <p:cNvPr id="10243" name="Content Placeholder 2"/>
          <p:cNvSpPr>
            <a:spLocks noGrp="1"/>
          </p:cNvSpPr>
          <p:nvPr>
            <p:ph sz="quarter" idx="1"/>
          </p:nvPr>
        </p:nvSpPr>
        <p:spPr>
          <a:xfrm>
            <a:off x="1981200" y="1066800"/>
            <a:ext cx="8305800" cy="2209800"/>
          </a:xfrm>
        </p:spPr>
        <p:txBody>
          <a:bodyPr/>
          <a:lstStyle/>
          <a:p>
            <a:pPr algn="just" eaLnBrk="1" hangingPunct="1">
              <a:buFont typeface="Wingdings" panose="05000000000000000000" pitchFamily="2" charset="2"/>
              <a:buChar char="Ø"/>
            </a:pPr>
            <a:r>
              <a:rPr lang="en-US" dirty="0">
                <a:latin typeface="Arial" panose="020B0604020202020204" pitchFamily="34" charset="0"/>
                <a:cs typeface="Arial" panose="020B0604020202020204" pitchFamily="34" charset="0"/>
              </a:rPr>
              <a:t>  Internal combustion engines are those engines </a:t>
            </a:r>
          </a:p>
          <a:p>
            <a:pPr algn="just" eaLnBrk="1" hangingPunct="1">
              <a:spcBef>
                <a:spcPct val="0"/>
              </a:spcBef>
              <a:buFont typeface="Arial" panose="020B0604020202020204" pitchFamily="34" charset="0"/>
              <a:buNone/>
            </a:pPr>
            <a:r>
              <a:rPr lang="en-US" dirty="0">
                <a:latin typeface="Arial" panose="020B0604020202020204" pitchFamily="34" charset="0"/>
                <a:cs typeface="Arial" panose="020B0604020202020204" pitchFamily="34" charset="0"/>
              </a:rPr>
              <a:t>in which the combustion of fuel takes place inside </a:t>
            </a:r>
          </a:p>
          <a:p>
            <a:pPr algn="just" eaLnBrk="1" hangingPunct="1">
              <a:buFont typeface="Arial" panose="020B0604020202020204" pitchFamily="34" charset="0"/>
              <a:buNone/>
            </a:pPr>
            <a:r>
              <a:rPr lang="en-US" dirty="0">
                <a:latin typeface="Arial" panose="020B0604020202020204" pitchFamily="34" charset="0"/>
                <a:cs typeface="Arial" panose="020B0604020202020204" pitchFamily="34" charset="0"/>
              </a:rPr>
              <a:t>the engine cylinder.</a:t>
            </a:r>
          </a:p>
          <a:p>
            <a:pPr algn="just" eaLnBrk="1" hangingPunct="1">
              <a:buFont typeface="Arial" panose="020B0604020202020204" pitchFamily="34" charset="0"/>
              <a:buNone/>
            </a:pPr>
            <a:r>
              <a:rPr lang="en-US" dirty="0">
                <a:solidFill>
                  <a:srgbClr val="0070C0"/>
                </a:solidFill>
                <a:latin typeface="Arial" panose="020B0604020202020204" pitchFamily="34" charset="0"/>
                <a:cs typeface="Arial" panose="020B0604020202020204" pitchFamily="34" charset="0"/>
              </a:rPr>
              <a:t>Examples: </a:t>
            </a:r>
            <a:r>
              <a:rPr lang="en-US" dirty="0">
                <a:latin typeface="Arial" panose="020B0604020202020204" pitchFamily="34" charset="0"/>
                <a:cs typeface="Arial" panose="020B0604020202020204" pitchFamily="34" charset="0"/>
              </a:rPr>
              <a:t>Petrol, Diesel, Gas Engine</a:t>
            </a:r>
          </a:p>
        </p:txBody>
      </p:sp>
      <p:sp>
        <p:nvSpPr>
          <p:cNvPr id="10244" name="Slide Number Placeholder 3"/>
          <p:cNvSpPr>
            <a:spLocks noGrp="1"/>
          </p:cNvSpPr>
          <p:nvPr>
            <p:ph type="sldNum" sz="quarter" idx="12"/>
          </p:nvPr>
        </p:nvSpPr>
        <p:spPr bwMode="auto">
          <a:xfrm>
            <a:off x="9677400" y="6356351"/>
            <a:ext cx="533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B13DCF-18B9-49F6-904E-F2F48570760B}" type="slidenum">
              <a:rPr lang="en-US" sz="1600">
                <a:solidFill>
                  <a:schemeClr val="bg1"/>
                </a:solidFill>
              </a:rPr>
              <a:pPr>
                <a:spcBef>
                  <a:spcPct val="0"/>
                </a:spcBef>
                <a:buFontTx/>
                <a:buNone/>
              </a:pPr>
              <a:t>3</a:t>
            </a:fld>
            <a:endParaRPr lang="en-US" sz="1600">
              <a:solidFill>
                <a:schemeClr val="bg1"/>
              </a:solidFill>
            </a:endParaRPr>
          </a:p>
        </p:txBody>
      </p:sp>
      <p:sp>
        <p:nvSpPr>
          <p:cNvPr id="10247" name="Rectangle 6"/>
          <p:cNvSpPr>
            <a:spLocks noChangeArrowheads="1"/>
          </p:cNvSpPr>
          <p:nvPr/>
        </p:nvSpPr>
        <p:spPr bwMode="auto">
          <a:xfrm>
            <a:off x="2057400" y="3276600"/>
            <a:ext cx="5670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b="1" u="sng">
                <a:solidFill>
                  <a:srgbClr val="7030A0"/>
                </a:solidFill>
                <a:latin typeface="Arial" panose="020B0604020202020204" pitchFamily="34" charset="0"/>
              </a:rPr>
              <a:t>External combustion engine</a:t>
            </a:r>
            <a:endParaRPr lang="en-US">
              <a:latin typeface="Arial" panose="020B0604020202020204" pitchFamily="34" charset="0"/>
            </a:endParaRPr>
          </a:p>
        </p:txBody>
      </p:sp>
      <p:sp>
        <p:nvSpPr>
          <p:cNvPr id="10248" name="Rectangle 7"/>
          <p:cNvSpPr>
            <a:spLocks noChangeArrowheads="1"/>
          </p:cNvSpPr>
          <p:nvPr/>
        </p:nvSpPr>
        <p:spPr bwMode="auto">
          <a:xfrm>
            <a:off x="2133600" y="4084638"/>
            <a:ext cx="8001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 typeface="Wingdings" panose="05000000000000000000" pitchFamily="2" charset="2"/>
              <a:buChar char="Ø"/>
            </a:pPr>
            <a:r>
              <a:rPr lang="en-US" sz="2800">
                <a:latin typeface="Arial" panose="020B0604020202020204" pitchFamily="34" charset="0"/>
              </a:rPr>
              <a:t> Combustion of an air-fuel mixture transfers heat to a second fluid which becomes the motive (working) fluid that produces power.</a:t>
            </a:r>
          </a:p>
          <a:p>
            <a:pPr algn="just" eaLnBrk="1" hangingPunct="1">
              <a:spcBef>
                <a:spcPct val="0"/>
              </a:spcBef>
              <a:buFont typeface="Arial" panose="020B0604020202020204" pitchFamily="34" charset="0"/>
              <a:buNone/>
            </a:pPr>
            <a:r>
              <a:rPr lang="en-US" sz="2800">
                <a:solidFill>
                  <a:srgbClr val="0070C0"/>
                </a:solidFill>
                <a:latin typeface="Arial" panose="020B0604020202020204" pitchFamily="34" charset="0"/>
              </a:rPr>
              <a:t>Example:  </a:t>
            </a:r>
            <a:r>
              <a:rPr lang="en-US" sz="2800">
                <a:latin typeface="Arial" panose="020B0604020202020204" pitchFamily="34" charset="0"/>
              </a:rPr>
              <a:t>Steam driven engine</a:t>
            </a:r>
          </a:p>
        </p:txBody>
      </p:sp>
    </p:spTree>
    <p:extLst>
      <p:ext uri="{BB962C8B-B14F-4D97-AF65-F5344CB8AC3E}">
        <p14:creationId xmlns:p14="http://schemas.microsoft.com/office/powerpoint/2010/main" val="19169666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sz="quarter" idx="1"/>
          </p:nvPr>
        </p:nvSpPr>
        <p:spPr>
          <a:xfrm>
            <a:off x="1981200" y="1295400"/>
            <a:ext cx="8229600" cy="4114800"/>
          </a:xfrm>
        </p:spPr>
        <p:txBody>
          <a:bodyPr/>
          <a:lstStyle/>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z="2800" b="1" u="sng">
                <a:solidFill>
                  <a:srgbClr val="0070C0"/>
                </a:solidFill>
                <a:latin typeface="Arial" panose="020B0604020202020204" pitchFamily="34" charset="0"/>
                <a:cs typeface="Arial" panose="020B0604020202020204" pitchFamily="34" charset="0"/>
              </a:rPr>
              <a:t>Swept volume/Displacement volume </a:t>
            </a:r>
            <a:r>
              <a:rPr lang="en-US" sz="2800" b="1">
                <a:latin typeface="Arial" panose="020B0604020202020204" pitchFamily="34" charset="0"/>
                <a:cs typeface="Arial" panose="020B0604020202020204" pitchFamily="34" charset="0"/>
              </a:rPr>
              <a:t>:</a:t>
            </a:r>
            <a:r>
              <a:rPr lang="en-US" sz="2800">
                <a:latin typeface="Arial" panose="020B0604020202020204" pitchFamily="34" charset="0"/>
                <a:cs typeface="Arial" panose="020B0604020202020204" pitchFamily="34" charset="0"/>
              </a:rPr>
              <a:t>   Volume </a:t>
            </a:r>
          </a:p>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z="2800">
                <a:latin typeface="Arial" panose="020B0604020202020204" pitchFamily="34" charset="0"/>
                <a:cs typeface="Arial" panose="020B0604020202020204" pitchFamily="34" charset="0"/>
              </a:rPr>
              <a:t>displaced by the piston as it travels through one </a:t>
            </a:r>
          </a:p>
          <a:p>
            <a:pPr marL="676275" indent="-6762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z="2800">
                <a:latin typeface="Arial" panose="020B0604020202020204" pitchFamily="34" charset="0"/>
                <a:cs typeface="Arial" panose="020B0604020202020204" pitchFamily="34" charset="0"/>
              </a:rPr>
              <a:t>stroke.</a:t>
            </a:r>
          </a:p>
          <a:p>
            <a:pPr marL="1476375" lvl="1" indent="-561975" algn="just" eaLnBrk="1" hangingPunct="1">
              <a:spcBef>
                <a:spcPts val="800"/>
              </a:spcBef>
              <a:buFont typeface="Wingdings" panose="05000000000000000000" pitchFamily="2" charset="2"/>
              <a:buChar char="Ø"/>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mtClean="0">
                <a:latin typeface="Arial" panose="020B0604020202020204" pitchFamily="34" charset="0"/>
                <a:cs typeface="Arial" panose="020B0604020202020204" pitchFamily="34" charset="0"/>
              </a:rPr>
              <a:t>Swept volume is defined as stroke times </a:t>
            </a:r>
          </a:p>
          <a:p>
            <a:pPr marL="1476375" lvl="1" indent="-5619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mtClean="0">
                <a:latin typeface="Arial" panose="020B0604020202020204" pitchFamily="34" charset="0"/>
                <a:cs typeface="Arial" panose="020B0604020202020204" pitchFamily="34" charset="0"/>
              </a:rPr>
              <a:t>bore.</a:t>
            </a:r>
          </a:p>
          <a:p>
            <a:pPr marL="1476375" lvl="1" indent="-561975" algn="just" eaLnBrk="1" hangingPunct="1">
              <a:spcBef>
                <a:spcPts val="800"/>
              </a:spcBef>
              <a:buFont typeface="Wingdings" panose="05000000000000000000" pitchFamily="2" charset="2"/>
              <a:buChar char="Ø"/>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mtClean="0">
                <a:latin typeface="Arial" panose="020B0604020202020204" pitchFamily="34" charset="0"/>
                <a:cs typeface="Arial" panose="020B0604020202020204" pitchFamily="34" charset="0"/>
              </a:rPr>
              <a:t>Displacement can be given for one </a:t>
            </a:r>
          </a:p>
          <a:p>
            <a:pPr marL="1476375" lvl="1" indent="-5619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mtClean="0">
                <a:latin typeface="Arial" panose="020B0604020202020204" pitchFamily="34" charset="0"/>
                <a:cs typeface="Arial" panose="020B0604020202020204" pitchFamily="34" charset="0"/>
              </a:rPr>
              <a:t>cylinder or entire engine (one cylinder times </a:t>
            </a:r>
          </a:p>
          <a:p>
            <a:pPr marL="1476375" lvl="1" indent="-561975" algn="just" eaLnBrk="1" hangingPunct="1">
              <a:spcBef>
                <a:spcPts val="800"/>
              </a:spcBef>
              <a:buNone/>
              <a:tabLst>
                <a:tab pos="676275"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 pos="10134600" algn="l"/>
              </a:tabLst>
            </a:pPr>
            <a:r>
              <a:rPr lang="en-US" smtClean="0">
                <a:latin typeface="Arial" panose="020B0604020202020204" pitchFamily="34" charset="0"/>
                <a:cs typeface="Arial" panose="020B0604020202020204" pitchFamily="34" charset="0"/>
              </a:rPr>
              <a:t>number of cylinders).</a:t>
            </a:r>
          </a:p>
        </p:txBody>
      </p:sp>
      <p:sp>
        <p:nvSpPr>
          <p:cNvPr id="67587" name="Title 1"/>
          <p:cNvSpPr>
            <a:spLocks noGrp="1"/>
          </p:cNvSpPr>
          <p:nvPr>
            <p:ph type="title"/>
          </p:nvPr>
        </p:nvSpPr>
        <p:spPr>
          <a:xfrm>
            <a:off x="2514600" y="304800"/>
            <a:ext cx="7315200" cy="381000"/>
          </a:xfrm>
        </p:spPr>
        <p:txBody>
          <a:bodyPr/>
          <a:lstStyle/>
          <a:p>
            <a:pPr algn="l"/>
            <a:r>
              <a:rPr lang="en-US" sz="3600" b="1" u="sng">
                <a:solidFill>
                  <a:srgbClr val="7030A0"/>
                </a:solidFill>
              </a:rPr>
              <a:t>Engine Terminologies</a:t>
            </a:r>
          </a:p>
        </p:txBody>
      </p:sp>
    </p:spTree>
    <p:extLst>
      <p:ext uri="{BB962C8B-B14F-4D97-AF65-F5344CB8AC3E}">
        <p14:creationId xmlns:p14="http://schemas.microsoft.com/office/powerpoint/2010/main" val="15131457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
          <p:cNvSpPr>
            <a:spLocks noGrp="1" noChangeArrowheads="1"/>
          </p:cNvSpPr>
          <p:nvPr>
            <p:ph sz="quarter" idx="1"/>
          </p:nvPr>
        </p:nvSpPr>
        <p:spPr>
          <a:xfrm>
            <a:off x="1676400" y="1143001"/>
            <a:ext cx="8839200" cy="4873625"/>
          </a:xfrm>
        </p:spPr>
        <p:txBody>
          <a:bodyPr/>
          <a:lstStyle/>
          <a:p>
            <a:pPr marL="663575" indent="-663575" algn="just" eaLnBrk="1" hangingPunct="1">
              <a:spcBef>
                <a:spcPts val="800"/>
              </a:spcBef>
              <a:buNone/>
              <a:tabLst>
                <a:tab pos="663575"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 pos="10134600" algn="l"/>
              </a:tabLst>
            </a:pPr>
            <a:r>
              <a:rPr lang="en-US" sz="2800" b="1" u="sng">
                <a:solidFill>
                  <a:srgbClr val="0070C0"/>
                </a:solidFill>
                <a:latin typeface="Arial" panose="020B0604020202020204" pitchFamily="34" charset="0"/>
                <a:cs typeface="Arial" panose="020B0604020202020204" pitchFamily="34" charset="0"/>
              </a:rPr>
              <a:t>Clearance volume</a:t>
            </a:r>
            <a:r>
              <a:rPr lang="en-US" sz="2400" b="1">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It is the minimum volume of the cylinder </a:t>
            </a:r>
          </a:p>
          <a:p>
            <a:pPr marL="663575" indent="-663575" algn="just" eaLnBrk="1" hangingPunct="1">
              <a:spcBef>
                <a:spcPts val="800"/>
              </a:spcBef>
              <a:buNone/>
              <a:tabLst>
                <a:tab pos="663575"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 pos="10134600" algn="l"/>
              </a:tabLst>
            </a:pPr>
            <a:r>
              <a:rPr lang="en-US" sz="2400">
                <a:latin typeface="Arial" panose="020B0604020202020204" pitchFamily="34" charset="0"/>
                <a:cs typeface="Arial" panose="020B0604020202020204" pitchFamily="34" charset="0"/>
              </a:rPr>
              <a:t>available for the charge (air or air fuel mixture) when the piston </a:t>
            </a:r>
          </a:p>
          <a:p>
            <a:pPr marL="663575" indent="-663575" algn="just" eaLnBrk="1" hangingPunct="1">
              <a:spcBef>
                <a:spcPts val="800"/>
              </a:spcBef>
              <a:buNone/>
              <a:tabLst>
                <a:tab pos="663575"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 pos="10134600" algn="l"/>
              </a:tabLst>
            </a:pPr>
            <a:r>
              <a:rPr lang="en-US" sz="2400">
                <a:latin typeface="Arial" panose="020B0604020202020204" pitchFamily="34" charset="0"/>
                <a:cs typeface="Arial" panose="020B0604020202020204" pitchFamily="34" charset="0"/>
              </a:rPr>
              <a:t>reaches at its outermost point (top dead center or outer dead </a:t>
            </a:r>
          </a:p>
          <a:p>
            <a:pPr marL="663575" indent="-663575" algn="just" eaLnBrk="1" hangingPunct="1">
              <a:spcBef>
                <a:spcPts val="800"/>
              </a:spcBef>
              <a:buNone/>
              <a:tabLst>
                <a:tab pos="663575"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 pos="10134600" algn="l"/>
              </a:tabLst>
            </a:pPr>
            <a:r>
              <a:rPr lang="en-US" sz="2400">
                <a:latin typeface="Arial" panose="020B0604020202020204" pitchFamily="34" charset="0"/>
                <a:cs typeface="Arial" panose="020B0604020202020204" pitchFamily="34" charset="0"/>
              </a:rPr>
              <a:t>Center)during compression stroke of the cycle.Minimum volume </a:t>
            </a:r>
          </a:p>
          <a:p>
            <a:pPr marL="663575" indent="-663575" algn="just" eaLnBrk="1" hangingPunct="1">
              <a:spcBef>
                <a:spcPts val="800"/>
              </a:spcBef>
              <a:buNone/>
              <a:tabLst>
                <a:tab pos="663575"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 pos="10134600" algn="l"/>
              </a:tabLst>
            </a:pPr>
            <a:r>
              <a:rPr lang="en-US" sz="2400">
                <a:latin typeface="Arial" panose="020B0604020202020204" pitchFamily="34" charset="0"/>
                <a:cs typeface="Arial" panose="020B0604020202020204" pitchFamily="34" charset="0"/>
              </a:rPr>
              <a:t>of combustion chamber with piston at TDC.</a:t>
            </a:r>
          </a:p>
          <a:p>
            <a:pPr marL="663575" indent="-663575" algn="just" eaLnBrk="1" hangingPunct="1">
              <a:spcBef>
                <a:spcPts val="800"/>
              </a:spcBef>
              <a:buNone/>
              <a:tabLst>
                <a:tab pos="663575"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 pos="10134600" algn="l"/>
              </a:tabLst>
            </a:pPr>
            <a:r>
              <a:rPr lang="en-US" sz="2800" b="1" u="sng">
                <a:solidFill>
                  <a:srgbClr val="0070C0"/>
                </a:solidFill>
                <a:latin typeface="Arial" panose="020B0604020202020204" pitchFamily="34" charset="0"/>
                <a:cs typeface="Arial" panose="020B0604020202020204" pitchFamily="34" charset="0"/>
              </a:rPr>
              <a:t>Compression ratio</a:t>
            </a:r>
            <a:r>
              <a:rPr lang="en-US" sz="2400" b="1">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The ratio of total volume to clearance </a:t>
            </a:r>
          </a:p>
          <a:p>
            <a:pPr marL="663575" indent="-663575" algn="just" eaLnBrk="1" hangingPunct="1">
              <a:spcBef>
                <a:spcPts val="800"/>
              </a:spcBef>
              <a:buNone/>
              <a:tabLst>
                <a:tab pos="663575"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 pos="10134600" algn="l"/>
              </a:tabLst>
            </a:pPr>
            <a:r>
              <a:rPr lang="en-US" sz="2400">
                <a:latin typeface="Arial" panose="020B0604020202020204" pitchFamily="34" charset="0"/>
                <a:cs typeface="Arial" panose="020B0604020202020204" pitchFamily="34" charset="0"/>
              </a:rPr>
              <a:t>volume of the cylinder is the compression ratio of the engine. </a:t>
            </a:r>
          </a:p>
          <a:p>
            <a:pPr marL="663575" indent="-663575" algn="just" eaLnBrk="1" hangingPunct="1">
              <a:spcBef>
                <a:spcPts val="800"/>
              </a:spcBef>
              <a:buNone/>
              <a:tabLst>
                <a:tab pos="663575"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 pos="10134600" algn="l"/>
              </a:tabLst>
            </a:pPr>
            <a:r>
              <a:rPr lang="en-US" sz="2400">
                <a:latin typeface="Arial" panose="020B0604020202020204" pitchFamily="34" charset="0"/>
                <a:cs typeface="Arial" panose="020B0604020202020204" pitchFamily="34" charset="0"/>
              </a:rPr>
              <a:t>Typically compression ratio for SI engines varies form  8 to 12 </a:t>
            </a:r>
          </a:p>
          <a:p>
            <a:pPr marL="663575" indent="-663575" algn="just" eaLnBrk="1" hangingPunct="1">
              <a:spcBef>
                <a:spcPts val="800"/>
              </a:spcBef>
              <a:buNone/>
              <a:tabLst>
                <a:tab pos="663575"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 pos="10134600" algn="l"/>
              </a:tabLst>
            </a:pPr>
            <a:r>
              <a:rPr lang="en-US" sz="2400">
                <a:latin typeface="Arial" panose="020B0604020202020204" pitchFamily="34" charset="0"/>
                <a:cs typeface="Arial" panose="020B0604020202020204" pitchFamily="34" charset="0"/>
              </a:rPr>
              <a:t>and for CI engines it varies from 12 to 24.</a:t>
            </a:r>
          </a:p>
        </p:txBody>
      </p:sp>
      <p:sp>
        <p:nvSpPr>
          <p:cNvPr id="68611" name="Title 1"/>
          <p:cNvSpPr>
            <a:spLocks noGrp="1"/>
          </p:cNvSpPr>
          <p:nvPr>
            <p:ph type="title"/>
          </p:nvPr>
        </p:nvSpPr>
        <p:spPr>
          <a:xfrm>
            <a:off x="2438400" y="304800"/>
            <a:ext cx="7391400" cy="457200"/>
          </a:xfrm>
        </p:spPr>
        <p:txBody>
          <a:bodyPr/>
          <a:lstStyle/>
          <a:p>
            <a:pPr algn="l"/>
            <a:r>
              <a:rPr lang="en-US" sz="3600" b="1" u="sng">
                <a:solidFill>
                  <a:srgbClr val="7030A0"/>
                </a:solidFill>
              </a:rPr>
              <a:t>Engine Terminologies</a:t>
            </a:r>
          </a:p>
        </p:txBody>
      </p:sp>
    </p:spTree>
    <p:extLst>
      <p:ext uri="{BB962C8B-B14F-4D97-AF65-F5344CB8AC3E}">
        <p14:creationId xmlns:p14="http://schemas.microsoft.com/office/powerpoint/2010/main" val="23559413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E6E8476-E6BF-45D6-978F-1561B73B51ED}" type="slidenum">
              <a:rPr lang="en-US" sz="1200">
                <a:solidFill>
                  <a:srgbClr val="898989"/>
                </a:solidFill>
              </a:rPr>
              <a:pPr>
                <a:spcBef>
                  <a:spcPct val="0"/>
                </a:spcBef>
                <a:buFontTx/>
                <a:buNone/>
              </a:pPr>
              <a:t>32</a:t>
            </a:fld>
            <a:endParaRPr lang="en-US" sz="1200">
              <a:solidFill>
                <a:srgbClr val="898989"/>
              </a:solidFill>
            </a:endParaRPr>
          </a:p>
        </p:txBody>
      </p:sp>
      <p:pic>
        <p:nvPicPr>
          <p:cNvPr id="55299" name="Picture 6" descr="C:\Users\MajShahid\Downloads\Documents\4stroke-diesel-engine-6-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5308"/>
          <a:stretch>
            <a:fillRect/>
          </a:stretch>
        </p:blipFill>
        <p:spPr>
          <a:xfrm>
            <a:off x="1822450" y="1143001"/>
            <a:ext cx="8464550" cy="5592763"/>
          </a:xfrm>
          <a:noFill/>
        </p:spPr>
      </p:pic>
      <p:sp>
        <p:nvSpPr>
          <p:cNvPr id="8" name="Rectangle 7"/>
          <p:cNvSpPr/>
          <p:nvPr/>
        </p:nvSpPr>
        <p:spPr>
          <a:xfrm>
            <a:off x="2438400" y="1"/>
            <a:ext cx="6934200" cy="1077913"/>
          </a:xfrm>
          <a:prstGeom prst="rect">
            <a:avLst/>
          </a:prstGeom>
        </p:spPr>
        <p:txBody>
          <a:bodyPr>
            <a:spAutoFit/>
          </a:bodyPr>
          <a:lstStyle/>
          <a:p>
            <a:pPr fontAlgn="base">
              <a:spcBef>
                <a:spcPct val="0"/>
              </a:spcBef>
              <a:spcAft>
                <a:spcPct val="0"/>
              </a:spcAft>
              <a:defRPr/>
            </a:pPr>
            <a:r>
              <a:rPr lang="en-US" sz="3200" b="1" u="sng" dirty="0">
                <a:solidFill>
                  <a:srgbClr val="8064A2"/>
                </a:solidFill>
                <a:latin typeface="Arial" charset="0"/>
                <a:cs typeface="Arial" charset="0"/>
              </a:rPr>
              <a:t>Sequence of operation of 4 Stroke Diesel (</a:t>
            </a:r>
            <a:r>
              <a:rPr lang="en-US" sz="3200" b="1" u="sng" dirty="0" smtClean="0">
                <a:solidFill>
                  <a:srgbClr val="8064A2"/>
                </a:solidFill>
                <a:latin typeface="Arial" charset="0"/>
                <a:cs typeface="Arial" charset="0"/>
              </a:rPr>
              <a:t>CI and SI)Engine </a:t>
            </a:r>
            <a:endParaRPr lang="en-US" sz="3200" dirty="0">
              <a:solidFill>
                <a:prstClr val="black"/>
              </a:solidFill>
              <a:latin typeface="Arial" charset="0"/>
              <a:cs typeface="Arial" charset="0"/>
            </a:endParaRPr>
          </a:p>
        </p:txBody>
      </p:sp>
    </p:spTree>
    <p:extLst>
      <p:ext uri="{BB962C8B-B14F-4D97-AF65-F5344CB8AC3E}">
        <p14:creationId xmlns:p14="http://schemas.microsoft.com/office/powerpoint/2010/main" val="4279646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51E7FF6-2E91-4240-AEA4-AB73633E1898}" type="slidenum">
              <a:rPr lang="en-US" sz="1200">
                <a:solidFill>
                  <a:srgbClr val="898989"/>
                </a:solidFill>
              </a:rPr>
              <a:pPr>
                <a:spcBef>
                  <a:spcPct val="0"/>
                </a:spcBef>
                <a:buFontTx/>
                <a:buNone/>
              </a:pPr>
              <a:t>33</a:t>
            </a:fld>
            <a:endParaRPr lang="en-US" sz="1200">
              <a:solidFill>
                <a:srgbClr val="898989"/>
              </a:solidFill>
            </a:endParaRPr>
          </a:p>
        </p:txBody>
      </p:sp>
      <p:pic>
        <p:nvPicPr>
          <p:cNvPr id="45059" name="Picture 2" descr="C:\Users\MajShahid\Downloads\Documents\4-strok-petrol-engine-16-638.jpg"/>
          <p:cNvPicPr>
            <a:picLocks noChangeAspect="1" noChangeArrowheads="1"/>
          </p:cNvPicPr>
          <p:nvPr/>
        </p:nvPicPr>
        <p:blipFill rotWithShape="1">
          <a:blip r:embed="rId2">
            <a:extLst>
              <a:ext uri="{28A0092B-C50C-407E-A947-70E740481C1C}">
                <a14:useLocalDpi xmlns:a14="http://schemas.microsoft.com/office/drawing/2010/main" val="0"/>
              </a:ext>
            </a:extLst>
          </a:blip>
          <a:srcRect l="2801" t="15058" r="1098" b="10657"/>
          <a:stretch/>
        </p:blipFill>
        <p:spPr bwMode="auto">
          <a:xfrm>
            <a:off x="6096000" y="4119154"/>
            <a:ext cx="4572000" cy="273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3" descr="C:\Users\MajShahid\Downloads\Documents\4-strok-petrol-engine-8-638.jpg"/>
          <p:cNvPicPr>
            <a:picLocks noChangeAspect="1" noChangeArrowheads="1"/>
          </p:cNvPicPr>
          <p:nvPr/>
        </p:nvPicPr>
        <p:blipFill>
          <a:blip r:embed="rId3">
            <a:extLst>
              <a:ext uri="{28A0092B-C50C-407E-A947-70E740481C1C}">
                <a14:useLocalDpi xmlns:a14="http://schemas.microsoft.com/office/drawing/2010/main" val="0"/>
              </a:ext>
            </a:extLst>
          </a:blip>
          <a:srcRect l="10585" b="11629"/>
          <a:stretch>
            <a:fillRect/>
          </a:stretch>
        </p:blipFill>
        <p:spPr bwMode="auto">
          <a:xfrm>
            <a:off x="1524000" y="1079855"/>
            <a:ext cx="3694706"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4" descr="C:\Users\MajShahid\Downloads\Documents\4-strok-petrol-engine-11-638.jpg"/>
          <p:cNvPicPr>
            <a:picLocks noChangeAspect="1" noChangeArrowheads="1"/>
          </p:cNvPicPr>
          <p:nvPr/>
        </p:nvPicPr>
        <p:blipFill rotWithShape="1">
          <a:blip r:embed="rId4">
            <a:extLst>
              <a:ext uri="{28A0092B-C50C-407E-A947-70E740481C1C}">
                <a14:useLocalDpi xmlns:a14="http://schemas.microsoft.com/office/drawing/2010/main" val="0"/>
              </a:ext>
            </a:extLst>
          </a:blip>
          <a:srcRect l="6389" t="13261" b="13635"/>
          <a:stretch/>
        </p:blipFill>
        <p:spPr bwMode="auto">
          <a:xfrm>
            <a:off x="6794500" y="961729"/>
            <a:ext cx="3886200" cy="2976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0" descr="C:\Users\MajShahid\Downloads\Documents\4-strok-petrol-engine-14-638.jpg"/>
          <p:cNvPicPr>
            <a:picLocks noChangeAspect="1" noChangeArrowheads="1"/>
          </p:cNvPicPr>
          <p:nvPr/>
        </p:nvPicPr>
        <p:blipFill rotWithShape="1">
          <a:blip r:embed="rId5">
            <a:extLst>
              <a:ext uri="{28A0092B-C50C-407E-A947-70E740481C1C}">
                <a14:useLocalDpi xmlns:a14="http://schemas.microsoft.com/office/drawing/2010/main" val="0"/>
              </a:ext>
            </a:extLst>
          </a:blip>
          <a:srcRect l="3854" t="15445" b="5135"/>
          <a:stretch/>
        </p:blipFill>
        <p:spPr bwMode="auto">
          <a:xfrm>
            <a:off x="1524000" y="4345577"/>
            <a:ext cx="3955869" cy="251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2438400" y="-76200"/>
            <a:ext cx="7772400" cy="1095103"/>
          </a:xfrm>
        </p:spPr>
        <p:txBody>
          <a:bodyPr/>
          <a:lstStyle/>
          <a:p>
            <a:pPr algn="l">
              <a:defRPr/>
            </a:pPr>
            <a:r>
              <a:rPr lang="en-US" sz="3200" b="1" u="sng" dirty="0">
                <a:solidFill>
                  <a:schemeClr val="accent4"/>
                </a:solidFill>
                <a:latin typeface="Arial" charset="0"/>
                <a:cs typeface="Arial" charset="0"/>
              </a:rPr>
              <a:t>Sequence of operation of 4 Stroke Petrol (SI) Engine</a:t>
            </a:r>
            <a:endParaRPr lang="en-US" sz="3200" dirty="0"/>
          </a:p>
        </p:txBody>
      </p:sp>
    </p:spTree>
    <p:extLst>
      <p:ext uri="{BB962C8B-B14F-4D97-AF65-F5344CB8AC3E}">
        <p14:creationId xmlns:p14="http://schemas.microsoft.com/office/powerpoint/2010/main" val="10127718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514600" y="76201"/>
            <a:ext cx="7696200" cy="1096963"/>
          </a:xfrm>
        </p:spPr>
        <p:txBody>
          <a:bodyPr/>
          <a:lstStyle/>
          <a:p>
            <a:pPr algn="l">
              <a:defRPr/>
            </a:pPr>
            <a:r>
              <a:rPr lang="en-US" sz="3600" b="1" u="sng" dirty="0">
                <a:solidFill>
                  <a:schemeClr val="accent4"/>
                </a:solidFill>
                <a:latin typeface="Arial" charset="0"/>
                <a:cs typeface="Arial" charset="0"/>
              </a:rPr>
              <a:t>Sequence of operation of 4 Stroke Diesel (CI)Engine </a:t>
            </a:r>
            <a:endParaRPr lang="en-US" sz="3600" dirty="0">
              <a:solidFill>
                <a:schemeClr val="accent4"/>
              </a:solidFill>
            </a:endParaRPr>
          </a:p>
        </p:txBody>
      </p:sp>
      <p:sp>
        <p:nvSpPr>
          <p:cNvPr id="5632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4B7413-E16A-4CF9-86BC-21C33984D678}" type="slidenum">
              <a:rPr lang="en-US" sz="1200">
                <a:solidFill>
                  <a:srgbClr val="898989"/>
                </a:solidFill>
              </a:rPr>
              <a:pPr>
                <a:spcBef>
                  <a:spcPct val="0"/>
                </a:spcBef>
                <a:buFontTx/>
                <a:buNone/>
              </a:pPr>
              <a:t>34</a:t>
            </a:fld>
            <a:endParaRPr lang="en-US" sz="1200">
              <a:solidFill>
                <a:srgbClr val="898989"/>
              </a:solidFill>
            </a:endParaRPr>
          </a:p>
        </p:txBody>
      </p:sp>
      <p:pic>
        <p:nvPicPr>
          <p:cNvPr id="56324" name="Picture 2" descr="C:\Users\MajShahid\Downloads\Documents\gas cycles image1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00325" y="2462213"/>
            <a:ext cx="6991350" cy="2800350"/>
          </a:xfrm>
          <a:noFill/>
        </p:spPr>
      </p:pic>
    </p:spTree>
    <p:extLst>
      <p:ext uri="{BB962C8B-B14F-4D97-AF65-F5344CB8AC3E}">
        <p14:creationId xmlns:p14="http://schemas.microsoft.com/office/powerpoint/2010/main" val="29333402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endParaRPr lang="en-US" smtClean="0"/>
          </a:p>
        </p:txBody>
      </p:sp>
      <p:sp>
        <p:nvSpPr>
          <p:cNvPr id="471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CBBE0A8-FC8C-449F-9CE4-97C5C9C54AE6}" type="slidenum">
              <a:rPr lang="en-US" sz="1200">
                <a:solidFill>
                  <a:srgbClr val="898989"/>
                </a:solidFill>
              </a:rPr>
              <a:pPr>
                <a:spcBef>
                  <a:spcPct val="0"/>
                </a:spcBef>
                <a:buFontTx/>
                <a:buNone/>
              </a:pPr>
              <a:t>35</a:t>
            </a:fld>
            <a:endParaRPr lang="en-US" sz="1200">
              <a:solidFill>
                <a:srgbClr val="898989"/>
              </a:solidFill>
            </a:endParaRPr>
          </a:p>
        </p:txBody>
      </p:sp>
      <p:pic>
        <p:nvPicPr>
          <p:cNvPr id="47108" name="Picture 2" descr="C:\Users\MajShahid\Downloads\Documents\4-strok-petrol-engine-4-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6239" r="5525" b="21651"/>
          <a:stretch>
            <a:fillRect/>
          </a:stretch>
        </p:blipFill>
        <p:spPr>
          <a:xfrm>
            <a:off x="1981200" y="203200"/>
            <a:ext cx="8153400" cy="5435600"/>
          </a:xfrm>
          <a:noFill/>
        </p:spPr>
      </p:pic>
    </p:spTree>
    <p:extLst>
      <p:ext uri="{BB962C8B-B14F-4D97-AF65-F5344CB8AC3E}">
        <p14:creationId xmlns:p14="http://schemas.microsoft.com/office/powerpoint/2010/main" val="6403145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9634"/>
          </a:xfrm>
        </p:spPr>
        <p:txBody>
          <a:bodyPr>
            <a:normAutofit fontScale="90000"/>
          </a:bodyPr>
          <a:lstStyle/>
          <a:p>
            <a:pPr algn="ctr"/>
            <a:r>
              <a:rPr lang="en-US" dirty="0"/>
              <a:t>Cooling system of engine</a:t>
            </a:r>
          </a:p>
        </p:txBody>
      </p:sp>
      <p:sp>
        <p:nvSpPr>
          <p:cNvPr id="3" name="Date Placeholder 2"/>
          <p:cNvSpPr>
            <a:spLocks noGrp="1"/>
          </p:cNvSpPr>
          <p:nvPr>
            <p:ph type="dt" sz="half" idx="10"/>
          </p:nvPr>
        </p:nvSpPr>
        <p:spPr/>
        <p:txBody>
          <a:bodyPr/>
          <a:lstStyle/>
          <a:p>
            <a:fld id="{C22B1CBA-FA9E-4735-86E3-2B2F283BAA92}"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36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399" y="990885"/>
            <a:ext cx="6850893" cy="568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92769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fontAlgn="base"/>
            <a:r>
              <a:rPr lang="en-US" b="1" dirty="0"/>
              <a:t>How Does a Cooling System Work?</a:t>
            </a:r>
            <a:endParaRPr lang="en-US" dirty="0"/>
          </a:p>
          <a:p>
            <a:pPr fontAlgn="base"/>
            <a:r>
              <a:rPr lang="en-US" dirty="0"/>
              <a:t>The coolant flows from the water pump, through the ways which are located inside the </a:t>
            </a:r>
            <a:r>
              <a:rPr lang="en-US" u="sng" dirty="0">
                <a:hlinkClick r:id="rId3"/>
              </a:rPr>
              <a:t>engine block</a:t>
            </a:r>
            <a:r>
              <a:rPr lang="en-US" dirty="0"/>
              <a:t>. On its way it gathers the heat produced by the cylinders. After that it goes up to the cylinder head (or heads in a </a:t>
            </a:r>
            <a:r>
              <a:rPr lang="en-US" u="sng" dirty="0">
                <a:hlinkClick r:id="rId4"/>
              </a:rPr>
              <a:t>V type engine</a:t>
            </a:r>
            <a:r>
              <a:rPr lang="en-US" dirty="0"/>
              <a:t>) where it collects the residual heat from the </a:t>
            </a:r>
            <a:r>
              <a:rPr lang="en-US" u="sng" dirty="0">
                <a:hlinkClick r:id="rId5"/>
              </a:rPr>
              <a:t>combustion chambers</a:t>
            </a:r>
            <a:r>
              <a:rPr lang="en-US" dirty="0"/>
              <a:t>. Then the coolant makes its way to the thermostat in case the thermostat is opened to allow the </a:t>
            </a:r>
            <a:r>
              <a:rPr lang="en-US" u="sng" dirty="0">
                <a:hlinkClick r:id="rId6"/>
              </a:rPr>
              <a:t>fluid </a:t>
            </a:r>
            <a:r>
              <a:rPr lang="en-US" dirty="0"/>
              <a:t>to pass. From there the coolant goes through the thin flattened tubes that make up the core of the </a:t>
            </a:r>
            <a:r>
              <a:rPr lang="en-US" u="sng" dirty="0">
                <a:hlinkClick r:id="rId7"/>
              </a:rPr>
              <a:t>radiator</a:t>
            </a:r>
            <a:r>
              <a:rPr lang="en-US" dirty="0"/>
              <a:t>.</a:t>
            </a:r>
          </a:p>
          <a:p>
            <a:pPr fontAlgn="base"/>
            <a:r>
              <a:rPr lang="en-US" dirty="0"/>
              <a:t>Inside there, the coolant is cooled by the air flow through the </a:t>
            </a:r>
            <a:r>
              <a:rPr lang="en-US" u="sng" dirty="0">
                <a:hlinkClick r:id="rId7"/>
              </a:rPr>
              <a:t>radiator</a:t>
            </a:r>
            <a:r>
              <a:rPr lang="en-US" dirty="0"/>
              <a:t>. From here it flows out of the radiator by the lower radiator hose. It then goes back to the water pump. After this stage the temperature of the coolant is reduced and it can gather more heat from the </a:t>
            </a:r>
            <a:r>
              <a:rPr lang="en-US" u="sng" dirty="0">
                <a:hlinkClick r:id="rId8"/>
              </a:rPr>
              <a:t>engine</a:t>
            </a:r>
            <a:r>
              <a:rPr lang="en-US" dirty="0"/>
              <a:t>. The capacity of a cooling system depends upon the engine. The cooling system for a bigger and powerful engine in a heavy vehicle will need high capacity than a compact car with a comparatively much smaller engine. In a bigger vehicle the radiator is bigger with numerous tubes for the coolant to flow through.</a:t>
            </a:r>
          </a:p>
        </p:txBody>
      </p:sp>
      <p:sp>
        <p:nvSpPr>
          <p:cNvPr id="4" name="Date Placeholder 3"/>
          <p:cNvSpPr>
            <a:spLocks noGrp="1"/>
          </p:cNvSpPr>
          <p:nvPr>
            <p:ph type="dt" sz="half" idx="10"/>
          </p:nvPr>
        </p:nvSpPr>
        <p:spPr/>
        <p:txBody>
          <a:bodyPr/>
          <a:lstStyle/>
          <a:p>
            <a:fld id="{DA23D6AB-EEB7-473E-A0DC-F8C991D371F5}"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37</a:t>
            </a:fld>
            <a:endParaRPr lang="en-US"/>
          </a:p>
        </p:txBody>
      </p:sp>
    </p:spTree>
    <p:extLst>
      <p:ext uri="{BB962C8B-B14F-4D97-AF65-F5344CB8AC3E}">
        <p14:creationId xmlns:p14="http://schemas.microsoft.com/office/powerpoint/2010/main" val="30821706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2362200" y="152401"/>
            <a:ext cx="7848600" cy="563563"/>
          </a:xfrm>
        </p:spPr>
        <p:txBody>
          <a:bodyPr/>
          <a:lstStyle/>
          <a:p>
            <a:pPr algn="l" eaLnBrk="1" hangingPunct="1"/>
            <a:r>
              <a:rPr lang="en-US" sz="3200" b="1" u="sng">
                <a:solidFill>
                  <a:srgbClr val="7030A0"/>
                </a:solidFill>
              </a:rPr>
              <a:t>Components used in Water Cooling system </a:t>
            </a:r>
          </a:p>
        </p:txBody>
      </p:sp>
      <p:sp>
        <p:nvSpPr>
          <p:cNvPr id="82949" name="Content Placeholder 5"/>
          <p:cNvSpPr>
            <a:spLocks noGrp="1"/>
          </p:cNvSpPr>
          <p:nvPr>
            <p:ph idx="1"/>
          </p:nvPr>
        </p:nvSpPr>
        <p:spPr>
          <a:xfrm>
            <a:off x="1676400" y="808038"/>
            <a:ext cx="8229600" cy="5440362"/>
          </a:xfrm>
        </p:spPr>
        <p:txBody>
          <a:bodyPr/>
          <a:lstStyle/>
          <a:p>
            <a:pPr>
              <a:buFont typeface="Wingdings" panose="05000000000000000000" pitchFamily="2" charset="2"/>
              <a:buChar char="Ø"/>
            </a:pPr>
            <a:r>
              <a:rPr lang="en-US" sz="2400" dirty="0"/>
              <a:t>Radiator </a:t>
            </a:r>
          </a:p>
          <a:p>
            <a:pPr>
              <a:buFont typeface="Wingdings" panose="05000000000000000000" pitchFamily="2" charset="2"/>
              <a:buChar char="Ø"/>
            </a:pPr>
            <a:r>
              <a:rPr lang="en-US" sz="2400" dirty="0"/>
              <a:t>Radiator Cooling Fans</a:t>
            </a:r>
          </a:p>
          <a:p>
            <a:pPr>
              <a:buFont typeface="Wingdings" panose="05000000000000000000" pitchFamily="2" charset="2"/>
              <a:buChar char="Ø"/>
            </a:pPr>
            <a:r>
              <a:rPr lang="en-US" sz="2400" dirty="0"/>
              <a:t>Pressure Cap &amp; Reserve Tank</a:t>
            </a:r>
          </a:p>
          <a:p>
            <a:pPr>
              <a:buFont typeface="Wingdings" panose="05000000000000000000" pitchFamily="2" charset="2"/>
              <a:buChar char="Ø"/>
            </a:pPr>
            <a:r>
              <a:rPr lang="en-US" sz="2400" dirty="0"/>
              <a:t>Water Pump</a:t>
            </a:r>
          </a:p>
          <a:p>
            <a:pPr>
              <a:buFont typeface="Wingdings" panose="05000000000000000000" pitchFamily="2" charset="2"/>
              <a:buChar char="Ø"/>
            </a:pPr>
            <a:r>
              <a:rPr lang="en-US" sz="2400" dirty="0"/>
              <a:t>Thermostat </a:t>
            </a:r>
          </a:p>
          <a:p>
            <a:pPr>
              <a:buFont typeface="Wingdings" panose="05000000000000000000" pitchFamily="2" charset="2"/>
              <a:buChar char="Ø"/>
            </a:pPr>
            <a:r>
              <a:rPr lang="en-US" sz="2400" dirty="0"/>
              <a:t>Bypass System</a:t>
            </a:r>
          </a:p>
          <a:p>
            <a:pPr>
              <a:buFont typeface="Wingdings" panose="05000000000000000000" pitchFamily="2" charset="2"/>
              <a:buChar char="Ø"/>
            </a:pPr>
            <a:r>
              <a:rPr lang="en-US" sz="2400" dirty="0"/>
              <a:t>Water jacket</a:t>
            </a:r>
          </a:p>
          <a:p>
            <a:pPr>
              <a:buFont typeface="Wingdings" panose="05000000000000000000" pitchFamily="2" charset="2"/>
              <a:buChar char="Ø"/>
            </a:pPr>
            <a:r>
              <a:rPr lang="en-US" sz="2400" dirty="0"/>
              <a:t>Head Gaskets &amp; Intake Manifold Gaskets</a:t>
            </a:r>
          </a:p>
          <a:p>
            <a:pPr>
              <a:buFont typeface="Wingdings" panose="05000000000000000000" pitchFamily="2" charset="2"/>
              <a:buChar char="Ø"/>
            </a:pPr>
            <a:r>
              <a:rPr lang="en-US" sz="2400" dirty="0"/>
              <a:t>Heater Core</a:t>
            </a:r>
          </a:p>
          <a:p>
            <a:pPr>
              <a:buFont typeface="Wingdings" panose="05000000000000000000" pitchFamily="2" charset="2"/>
              <a:buChar char="Ø"/>
            </a:pPr>
            <a:r>
              <a:rPr lang="en-US" sz="2400" dirty="0"/>
              <a:t>Hoses</a:t>
            </a:r>
          </a:p>
          <a:p>
            <a:pPr>
              <a:buFont typeface="Wingdings" panose="05000000000000000000" pitchFamily="2" charset="2"/>
              <a:buChar char="Ø"/>
            </a:pPr>
            <a:r>
              <a:rPr lang="en-US" sz="2400" dirty="0"/>
              <a:t>Coolant Temperature Sensor (CTS)</a:t>
            </a:r>
          </a:p>
          <a:p>
            <a:pPr>
              <a:buFont typeface="Wingdings" panose="05000000000000000000" pitchFamily="2" charset="2"/>
              <a:buChar char="Ø"/>
            </a:pPr>
            <a:r>
              <a:rPr lang="en-US" sz="2400" dirty="0"/>
              <a:t> Coolant (Antifreeze + Water).</a:t>
            </a:r>
          </a:p>
          <a:p>
            <a:endParaRPr lang="en-US" sz="2400" dirty="0"/>
          </a:p>
        </p:txBody>
      </p:sp>
      <p:pic>
        <p:nvPicPr>
          <p:cNvPr id="82950" name="Picture 6" descr="CoolingSystem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62000"/>
            <a:ext cx="38862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82306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114C1DE0-5ECB-40B3-9516-C192DD952312}" type="datetime1">
              <a:rPr lang="en-US" smtClean="0"/>
              <a:t>6/10/2023</a:t>
            </a:fld>
            <a:endParaRPr lang="en-US"/>
          </a:p>
        </p:txBody>
      </p:sp>
      <p:sp>
        <p:nvSpPr>
          <p:cNvPr id="5" name="Footer Placeholder 4"/>
          <p:cNvSpPr>
            <a:spLocks noGrp="1"/>
          </p:cNvSpPr>
          <p:nvPr>
            <p:ph type="ftr" sz="quarter" idx="11"/>
          </p:nvPr>
        </p:nvSpPr>
        <p:spPr/>
        <p:txBody>
          <a:bodyPr/>
          <a:lstStyle/>
          <a:p>
            <a:r>
              <a:rPr lang="en-US" smtClean="0"/>
              <a:t>BG Humayun MIST</a:t>
            </a:r>
            <a:endParaRPr lang="en-US"/>
          </a:p>
        </p:txBody>
      </p:sp>
      <p:sp>
        <p:nvSpPr>
          <p:cNvPr id="6" name="Slide Number Placeholder 5"/>
          <p:cNvSpPr>
            <a:spLocks noGrp="1"/>
          </p:cNvSpPr>
          <p:nvPr>
            <p:ph type="sldNum" sz="quarter" idx="12"/>
          </p:nvPr>
        </p:nvSpPr>
        <p:spPr/>
        <p:txBody>
          <a:bodyPr/>
          <a:lstStyle/>
          <a:p>
            <a:fld id="{FD3A9C47-6F93-46A7-AC03-373FACF4FD6C}" type="slidenum">
              <a:rPr lang="en-US" smtClean="0"/>
              <a:t>39</a:t>
            </a:fld>
            <a:endParaRPr lang="en-US"/>
          </a:p>
        </p:txBody>
      </p:sp>
      <p:pic>
        <p:nvPicPr>
          <p:cNvPr id="7" name="Picture 8" descr="MVC-006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819" y="3232582"/>
            <a:ext cx="4832392" cy="362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MVC-06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71290"/>
            <a:ext cx="4191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MVC-005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379661" y="3862129"/>
            <a:ext cx="4106486" cy="3080181"/>
          </a:xfrm>
          <a:prstGeom prst="rect">
            <a:avLst/>
          </a:prstGeom>
          <a:noFill/>
        </p:spPr>
      </p:pic>
      <p:sp>
        <p:nvSpPr>
          <p:cNvPr id="11" name="Oval 6"/>
          <p:cNvSpPr>
            <a:spLocks noChangeArrowheads="1"/>
          </p:cNvSpPr>
          <p:nvPr/>
        </p:nvSpPr>
        <p:spPr bwMode="auto">
          <a:xfrm>
            <a:off x="8724900" y="4786312"/>
            <a:ext cx="1981200" cy="1752600"/>
          </a:xfrm>
          <a:prstGeom prst="ellipse">
            <a:avLst/>
          </a:prstGeom>
          <a:noFill/>
          <a:ln w="254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pic>
        <p:nvPicPr>
          <p:cNvPr id="12" name="Picture 6" descr="Pic waterpu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8082" y="-258985"/>
            <a:ext cx="3978065" cy="378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03928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18009" y="257221"/>
            <a:ext cx="7247709" cy="487362"/>
          </a:xfrm>
        </p:spPr>
        <p:txBody>
          <a:bodyPr>
            <a:normAutofit fontScale="90000"/>
          </a:bodyPr>
          <a:lstStyle/>
          <a:p>
            <a:pPr algn="l" eaLnBrk="1" hangingPunct="1"/>
            <a:r>
              <a:rPr lang="en-US" sz="3600" b="1" u="sng">
                <a:solidFill>
                  <a:srgbClr val="7030A0"/>
                </a:solidFill>
                <a:latin typeface="Arial" panose="020B0604020202020204" pitchFamily="34" charset="0"/>
                <a:cs typeface="Arial" panose="020B0604020202020204" pitchFamily="34" charset="0"/>
              </a:rPr>
              <a:t>Classification of I.C. Engine </a:t>
            </a:r>
          </a:p>
        </p:txBody>
      </p:sp>
      <p:sp>
        <p:nvSpPr>
          <p:cNvPr id="3" name="Content Placeholder 2"/>
          <p:cNvSpPr>
            <a:spLocks noGrp="1"/>
          </p:cNvSpPr>
          <p:nvPr>
            <p:ph sz="quarter" idx="1"/>
          </p:nvPr>
        </p:nvSpPr>
        <p:spPr>
          <a:xfrm>
            <a:off x="357048" y="838201"/>
            <a:ext cx="10650586" cy="2157939"/>
          </a:xfrm>
        </p:spPr>
        <p:txBody>
          <a:bodyPr>
            <a:normAutofit lnSpcReduction="10000"/>
          </a:bodyPr>
          <a:lstStyle/>
          <a:p>
            <a:pPr marL="0" indent="0" algn="just">
              <a:spcBef>
                <a:spcPts val="0"/>
              </a:spcBef>
              <a:buNone/>
              <a:defRPr/>
            </a:pPr>
            <a:r>
              <a:rPr lang="en-US" dirty="0">
                <a:latin typeface="Arial" pitchFamily="34" charset="0"/>
                <a:cs typeface="Arial" pitchFamily="34" charset="0"/>
              </a:rPr>
              <a:t>The internal combustion engine may be </a:t>
            </a:r>
            <a:r>
              <a:rPr lang="en-US" dirty="0" smtClean="0">
                <a:latin typeface="Arial" pitchFamily="34" charset="0"/>
                <a:cs typeface="Arial" pitchFamily="34" charset="0"/>
              </a:rPr>
              <a:t>classified in </a:t>
            </a:r>
            <a:r>
              <a:rPr lang="en-US" dirty="0">
                <a:latin typeface="Arial" pitchFamily="34" charset="0"/>
                <a:cs typeface="Arial" pitchFamily="34" charset="0"/>
              </a:rPr>
              <a:t>many ways:</a:t>
            </a:r>
          </a:p>
          <a:p>
            <a:pPr marL="457200" indent="-457200" algn="just">
              <a:buFont typeface="Wingdings"/>
              <a:buAutoNum type="arabicPeriod"/>
              <a:defRPr/>
            </a:pPr>
            <a:r>
              <a:rPr lang="en-US" dirty="0" smtClean="0">
                <a:latin typeface="Arial" pitchFamily="34" charset="0"/>
                <a:cs typeface="Arial" pitchFamily="34" charset="0"/>
              </a:rPr>
              <a:t>According </a:t>
            </a:r>
            <a:r>
              <a:rPr lang="en-US" dirty="0">
                <a:latin typeface="Arial" pitchFamily="34" charset="0"/>
                <a:cs typeface="Arial" pitchFamily="34" charset="0"/>
              </a:rPr>
              <a:t>to the type of </a:t>
            </a:r>
            <a:r>
              <a:rPr lang="en-US" dirty="0">
                <a:solidFill>
                  <a:srgbClr val="0070C0"/>
                </a:solidFill>
                <a:latin typeface="Arial" pitchFamily="34" charset="0"/>
                <a:cs typeface="Arial" pitchFamily="34" charset="0"/>
              </a:rPr>
              <a:t>fuel</a:t>
            </a:r>
            <a:r>
              <a:rPr lang="en-US" dirty="0">
                <a:latin typeface="Arial" pitchFamily="34" charset="0"/>
                <a:cs typeface="Arial" pitchFamily="34" charset="0"/>
              </a:rPr>
              <a:t> used :</a:t>
            </a:r>
          </a:p>
          <a:p>
            <a:pPr marL="914400" lvl="1" indent="-514350" algn="just">
              <a:buFont typeface="Arial" charset="0"/>
              <a:buAutoNum type="alphaLcPeriod"/>
              <a:defRPr/>
            </a:pPr>
            <a:r>
              <a:rPr lang="en-US" dirty="0" smtClean="0">
                <a:latin typeface="Arial" pitchFamily="34" charset="0"/>
                <a:cs typeface="Arial" pitchFamily="34" charset="0"/>
              </a:rPr>
              <a:t>Petrol Engine</a:t>
            </a:r>
          </a:p>
          <a:p>
            <a:pPr marL="914400" lvl="1" indent="-514350" algn="just">
              <a:buFont typeface="Arial" charset="0"/>
              <a:buAutoNum type="alphaLcPeriod"/>
              <a:defRPr/>
            </a:pPr>
            <a:r>
              <a:rPr lang="en-US" dirty="0" smtClean="0">
                <a:latin typeface="Arial" pitchFamily="34" charset="0"/>
                <a:cs typeface="Arial" pitchFamily="34" charset="0"/>
              </a:rPr>
              <a:t>Diesel Engine</a:t>
            </a:r>
          </a:p>
          <a:p>
            <a:pPr marL="914400" lvl="1" indent="-514350" algn="just">
              <a:buFont typeface="Arial" charset="0"/>
              <a:buAutoNum type="alphaLcPeriod"/>
              <a:defRPr/>
            </a:pPr>
            <a:r>
              <a:rPr lang="en-US" dirty="0" smtClean="0">
                <a:latin typeface="Arial" pitchFamily="34" charset="0"/>
                <a:cs typeface="Arial" pitchFamily="34" charset="0"/>
              </a:rPr>
              <a:t>Gas Engine</a:t>
            </a:r>
          </a:p>
        </p:txBody>
      </p:sp>
      <p:sp>
        <p:nvSpPr>
          <p:cNvPr id="13316" name="Slide Number Placeholder 3"/>
          <p:cNvSpPr>
            <a:spLocks noGrp="1"/>
          </p:cNvSpPr>
          <p:nvPr>
            <p:ph type="sldNum" sz="quarter" idx="12"/>
          </p:nvPr>
        </p:nvSpPr>
        <p:spPr bwMode="auto">
          <a:xfrm>
            <a:off x="9677400" y="6356351"/>
            <a:ext cx="533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E1D60C-2ABB-488B-A858-56EDF84496BB}" type="slidenum">
              <a:rPr lang="en-US" sz="1600">
                <a:solidFill>
                  <a:schemeClr val="bg1"/>
                </a:solidFill>
              </a:rPr>
              <a:pPr>
                <a:spcBef>
                  <a:spcPct val="0"/>
                </a:spcBef>
                <a:buFontTx/>
                <a:buNone/>
              </a:pPr>
              <a:t>4</a:t>
            </a:fld>
            <a:endParaRPr lang="en-US" sz="1600">
              <a:solidFill>
                <a:schemeClr val="bg1"/>
              </a:solidFill>
            </a:endParaRPr>
          </a:p>
        </p:txBody>
      </p:sp>
      <p:sp>
        <p:nvSpPr>
          <p:cNvPr id="7" name="Rectangle 6"/>
          <p:cNvSpPr/>
          <p:nvPr/>
        </p:nvSpPr>
        <p:spPr>
          <a:xfrm>
            <a:off x="468076" y="2866205"/>
            <a:ext cx="6019810" cy="2400657"/>
          </a:xfrm>
          <a:prstGeom prst="rect">
            <a:avLst/>
          </a:prstGeom>
        </p:spPr>
        <p:txBody>
          <a:bodyPr wrap="square">
            <a:spAutoFit/>
          </a:bodyPr>
          <a:lstStyle/>
          <a:p>
            <a:pPr marL="457200" indent="-457200">
              <a:spcBef>
                <a:spcPts val="600"/>
              </a:spcBef>
              <a:buFont typeface="Wingdings"/>
              <a:buAutoNum type="arabicPeriod" startAt="2"/>
              <a:defRPr/>
            </a:pPr>
            <a:r>
              <a:rPr lang="en-US" sz="2800" dirty="0"/>
              <a:t>According to the method of </a:t>
            </a:r>
            <a:r>
              <a:rPr lang="en-US" sz="2800" dirty="0">
                <a:solidFill>
                  <a:srgbClr val="0070C0"/>
                </a:solidFill>
              </a:rPr>
              <a:t>ignition</a:t>
            </a:r>
            <a:r>
              <a:rPr lang="en-US" sz="2800" dirty="0"/>
              <a:t> of fuel:</a:t>
            </a:r>
          </a:p>
          <a:p>
            <a:pPr marL="514350" indent="-514350">
              <a:spcBef>
                <a:spcPts val="600"/>
              </a:spcBef>
              <a:defRPr/>
            </a:pPr>
            <a:r>
              <a:rPr lang="en-US" sz="2800" dirty="0"/>
              <a:t>	a.	Spark ignition engines (SI engine)</a:t>
            </a:r>
          </a:p>
          <a:p>
            <a:pPr marL="514350" indent="-514350">
              <a:spcBef>
                <a:spcPts val="600"/>
              </a:spcBef>
              <a:defRPr/>
            </a:pPr>
            <a:r>
              <a:rPr lang="en-US" sz="2800" dirty="0"/>
              <a:t>	b.	Compression ignition engines (CI engine)</a:t>
            </a:r>
          </a:p>
        </p:txBody>
      </p:sp>
      <p:pic>
        <p:nvPicPr>
          <p:cNvPr id="2" name="Picture 1"/>
          <p:cNvPicPr>
            <a:picLocks noChangeAspect="1"/>
          </p:cNvPicPr>
          <p:nvPr/>
        </p:nvPicPr>
        <p:blipFill>
          <a:blip r:embed="rId2"/>
          <a:stretch>
            <a:fillRect/>
          </a:stretch>
        </p:blipFill>
        <p:spPr>
          <a:xfrm>
            <a:off x="6892698" y="2866205"/>
            <a:ext cx="2434182" cy="3038854"/>
          </a:xfrm>
          <a:prstGeom prst="rect">
            <a:avLst/>
          </a:prstGeom>
        </p:spPr>
      </p:pic>
      <p:pic>
        <p:nvPicPr>
          <p:cNvPr id="1026" name="Picture 2" descr="https://extrudesign.com/wp-content/uploads/2018/10/4-stroke-CI-engine-Extrudesign.com-Gfycat.com-00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82137" y="2943886"/>
            <a:ext cx="1743212" cy="321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203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351"/>
          </a:xfrm>
        </p:spPr>
        <p:txBody>
          <a:bodyPr/>
          <a:lstStyle/>
          <a:p>
            <a:r>
              <a:rPr lang="en-US" b="1" dirty="0"/>
              <a:t>Thermostat </a:t>
            </a:r>
            <a:r>
              <a:rPr lang="en-US" b="1" dirty="0" smtClean="0"/>
              <a:t>Valve</a:t>
            </a:r>
            <a:endParaRPr lang="en-US" dirty="0"/>
          </a:p>
        </p:txBody>
      </p:sp>
      <p:sp>
        <p:nvSpPr>
          <p:cNvPr id="3" name="Content Placeholder 2"/>
          <p:cNvSpPr>
            <a:spLocks noGrp="1"/>
          </p:cNvSpPr>
          <p:nvPr>
            <p:ph idx="1"/>
          </p:nvPr>
        </p:nvSpPr>
        <p:spPr>
          <a:xfrm>
            <a:off x="179271" y="1292772"/>
            <a:ext cx="6630827" cy="5139559"/>
          </a:xfrm>
        </p:spPr>
        <p:txBody>
          <a:bodyPr>
            <a:normAutofit fontScale="85000" lnSpcReduction="20000"/>
          </a:bodyPr>
          <a:lstStyle/>
          <a:p>
            <a:pPr fontAlgn="base"/>
            <a:r>
              <a:rPr lang="en-US" dirty="0" smtClean="0"/>
              <a:t>Thermostat </a:t>
            </a:r>
            <a:r>
              <a:rPr lang="en-US" dirty="0"/>
              <a:t>is a device (valve) used to determine the temperature of the coolant. If the coolant is hot enough, the thermostat opens to allow the coolant to flow through the radiator. When the coolant is not of high temperature then the flow to the radiator is constrained. In such condition, there is a provision of a bypass system. The fluid goes to the bypass system and gets back to the engine.</a:t>
            </a:r>
          </a:p>
          <a:p>
            <a:pPr fontAlgn="base"/>
            <a:r>
              <a:rPr lang="en-US" dirty="0"/>
              <a:t>This system is important as it maintains the constant and continuous flow of coolant throughout the engine. This continuous flow maintains the temperature and eradicates the formation of hot spots. When the flow to the radiator is choked, optimum operating temperature of the engine is achieved sooner. This will aid in a cold day by allowing the heater to start supplying high temperature air to the inside very fast.</a:t>
            </a:r>
          </a:p>
        </p:txBody>
      </p:sp>
      <p:sp>
        <p:nvSpPr>
          <p:cNvPr id="4" name="Date Placeholder 3"/>
          <p:cNvSpPr>
            <a:spLocks noGrp="1"/>
          </p:cNvSpPr>
          <p:nvPr>
            <p:ph type="dt" sz="half" idx="10"/>
          </p:nvPr>
        </p:nvSpPr>
        <p:spPr/>
        <p:txBody>
          <a:bodyPr/>
          <a:lstStyle/>
          <a:p>
            <a:fld id="{593F045D-5674-4530-924F-3BB6C1BD69F1}"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40</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879" y="3478029"/>
            <a:ext cx="3480922" cy="344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a:stretch>
            <a:fillRect/>
          </a:stretch>
        </p:blipFill>
        <p:spPr>
          <a:xfrm>
            <a:off x="7186476" y="365125"/>
            <a:ext cx="4281182" cy="2810012"/>
          </a:xfrm>
          <a:prstGeom prst="rect">
            <a:avLst/>
          </a:prstGeom>
        </p:spPr>
      </p:pic>
    </p:spTree>
    <p:extLst>
      <p:ext uri="{BB962C8B-B14F-4D97-AF65-F5344CB8AC3E}">
        <p14:creationId xmlns:p14="http://schemas.microsoft.com/office/powerpoint/2010/main" val="26211353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2514600" y="152401"/>
            <a:ext cx="7467600" cy="563563"/>
          </a:xfrm>
        </p:spPr>
        <p:txBody>
          <a:bodyPr/>
          <a:lstStyle/>
          <a:p>
            <a:pPr algn="l"/>
            <a:r>
              <a:rPr lang="en-US" sz="3600" b="1" u="sng">
                <a:solidFill>
                  <a:srgbClr val="7030A0"/>
                </a:solidFill>
              </a:rPr>
              <a:t>Cooling System- Water Cooling</a:t>
            </a:r>
            <a:endParaRPr lang="en-US" sz="3600"/>
          </a:p>
        </p:txBody>
      </p:sp>
      <p:cxnSp>
        <p:nvCxnSpPr>
          <p:cNvPr id="84995" name="AutoShape 19"/>
          <p:cNvCxnSpPr>
            <a:cxnSpLocks noChangeShapeType="1"/>
          </p:cNvCxnSpPr>
          <p:nvPr/>
        </p:nvCxnSpPr>
        <p:spPr bwMode="auto">
          <a:xfrm>
            <a:off x="3429000" y="1346469"/>
            <a:ext cx="228600" cy="95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996" name="AutoShape 18"/>
          <p:cNvCxnSpPr>
            <a:cxnSpLocks noChangeShapeType="1"/>
          </p:cNvCxnSpPr>
          <p:nvPr/>
        </p:nvCxnSpPr>
        <p:spPr bwMode="auto">
          <a:xfrm>
            <a:off x="4305300" y="1346468"/>
            <a:ext cx="1524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997" name="AutoShape 17"/>
          <p:cNvCxnSpPr>
            <a:cxnSpLocks noChangeShapeType="1"/>
          </p:cNvCxnSpPr>
          <p:nvPr/>
        </p:nvCxnSpPr>
        <p:spPr bwMode="auto">
          <a:xfrm>
            <a:off x="5391150" y="1355993"/>
            <a:ext cx="20955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998" name="AutoShape 16"/>
          <p:cNvCxnSpPr>
            <a:cxnSpLocks noChangeShapeType="1"/>
          </p:cNvCxnSpPr>
          <p:nvPr/>
        </p:nvCxnSpPr>
        <p:spPr bwMode="auto">
          <a:xfrm>
            <a:off x="6343651" y="1336943"/>
            <a:ext cx="23812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999" name="AutoShape 15"/>
          <p:cNvCxnSpPr>
            <a:cxnSpLocks noChangeShapeType="1"/>
          </p:cNvCxnSpPr>
          <p:nvPr/>
        </p:nvCxnSpPr>
        <p:spPr bwMode="auto">
          <a:xfrm>
            <a:off x="7419976" y="1355994"/>
            <a:ext cx="276225" cy="95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5000" name="Text Box 14"/>
          <p:cNvSpPr txBox="1">
            <a:spLocks noChangeArrowheads="1"/>
          </p:cNvSpPr>
          <p:nvPr/>
        </p:nvSpPr>
        <p:spPr bwMode="auto">
          <a:xfrm>
            <a:off x="2705100" y="1073419"/>
            <a:ext cx="723900" cy="54292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US" sz="1100" b="1">
                <a:solidFill>
                  <a:prstClr val="black"/>
                </a:solidFill>
                <a:ea typeface="Calibri" panose="020F0502020204030204" pitchFamily="34" charset="0"/>
                <a:cs typeface="Vrinda" pitchFamily="34" charset="0"/>
              </a:rPr>
              <a:t>      Radiator </a:t>
            </a:r>
            <a:endParaRPr lang="en-US" sz="1100" b="1">
              <a:solidFill>
                <a:prstClr val="black"/>
              </a:solidFill>
              <a:latin typeface="Arial" panose="020B0604020202020204" pitchFamily="34" charset="0"/>
              <a:ea typeface="Calibri" panose="020F0502020204030204" pitchFamily="34" charset="0"/>
              <a:cs typeface="Vrinda" pitchFamily="34" charset="0"/>
            </a:endParaRPr>
          </a:p>
          <a:p>
            <a:pPr fontAlgn="base">
              <a:spcBef>
                <a:spcPct val="0"/>
              </a:spcBef>
              <a:spcAft>
                <a:spcPct val="0"/>
              </a:spcAft>
              <a:buFontTx/>
              <a:buNone/>
            </a:pPr>
            <a:endParaRPr lang="en-US" sz="1100" b="1">
              <a:solidFill>
                <a:prstClr val="black"/>
              </a:solidFill>
              <a:latin typeface="Arial" panose="020B0604020202020204" pitchFamily="34" charset="0"/>
              <a:ea typeface="Calibri" panose="020F0502020204030204" pitchFamily="34" charset="0"/>
              <a:cs typeface="Vrinda" pitchFamily="34" charset="0"/>
            </a:endParaRPr>
          </a:p>
        </p:txBody>
      </p:sp>
      <p:sp>
        <p:nvSpPr>
          <p:cNvPr id="85001" name="Text Box 13"/>
          <p:cNvSpPr txBox="1">
            <a:spLocks noChangeArrowheads="1"/>
          </p:cNvSpPr>
          <p:nvPr/>
        </p:nvSpPr>
        <p:spPr bwMode="auto">
          <a:xfrm>
            <a:off x="3657600" y="1073419"/>
            <a:ext cx="647700" cy="54292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US" sz="1100" b="1">
                <a:solidFill>
                  <a:prstClr val="black"/>
                </a:solidFill>
                <a:ea typeface="Calibri" panose="020F0502020204030204" pitchFamily="34" charset="0"/>
                <a:cs typeface="Vrinda" pitchFamily="34" charset="0"/>
              </a:rPr>
              <a:t>Water Pump</a:t>
            </a:r>
            <a:endParaRPr lang="en-US" sz="1100" b="1">
              <a:solidFill>
                <a:prstClr val="black"/>
              </a:solidFill>
              <a:latin typeface="Arial" panose="020B0604020202020204" pitchFamily="34" charset="0"/>
              <a:ea typeface="Calibri" panose="020F0502020204030204" pitchFamily="34" charset="0"/>
              <a:cs typeface="Vrinda" pitchFamily="34" charset="0"/>
            </a:endParaRPr>
          </a:p>
        </p:txBody>
      </p:sp>
      <p:sp>
        <p:nvSpPr>
          <p:cNvPr id="85002" name="Text Box 12"/>
          <p:cNvSpPr txBox="1">
            <a:spLocks noChangeArrowheads="1"/>
          </p:cNvSpPr>
          <p:nvPr/>
        </p:nvSpPr>
        <p:spPr bwMode="auto">
          <a:xfrm>
            <a:off x="4457700" y="986107"/>
            <a:ext cx="933450" cy="69532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US" sz="1100" b="1">
                <a:solidFill>
                  <a:prstClr val="black"/>
                </a:solidFill>
                <a:ea typeface="Calibri" panose="020F0502020204030204" pitchFamily="34" charset="0"/>
                <a:cs typeface="Vrinda" pitchFamily="34" charset="0"/>
              </a:rPr>
              <a:t>Water Jacket of Cylinder Block</a:t>
            </a:r>
            <a:endParaRPr lang="en-US" sz="1100" b="1">
              <a:solidFill>
                <a:prstClr val="black"/>
              </a:solidFill>
              <a:latin typeface="Arial" panose="020B0604020202020204" pitchFamily="34" charset="0"/>
              <a:ea typeface="Calibri" panose="020F0502020204030204" pitchFamily="34" charset="0"/>
              <a:cs typeface="Vrinda" pitchFamily="34" charset="0"/>
            </a:endParaRPr>
          </a:p>
        </p:txBody>
      </p:sp>
      <p:sp>
        <p:nvSpPr>
          <p:cNvPr id="85003" name="Text Box 11"/>
          <p:cNvSpPr txBox="1">
            <a:spLocks noChangeArrowheads="1"/>
          </p:cNvSpPr>
          <p:nvPr/>
        </p:nvSpPr>
        <p:spPr bwMode="auto">
          <a:xfrm>
            <a:off x="5600700" y="1051193"/>
            <a:ext cx="742950" cy="630238"/>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US" sz="1100" b="1" dirty="0">
                <a:solidFill>
                  <a:prstClr val="black"/>
                </a:solidFill>
                <a:ea typeface="Calibri" panose="020F0502020204030204" pitchFamily="34" charset="0"/>
                <a:cs typeface="Vrinda" pitchFamily="34" charset="0"/>
              </a:rPr>
              <a:t>Oil Cooler</a:t>
            </a:r>
            <a:endParaRPr lang="en-US" sz="1100" b="1" dirty="0">
              <a:solidFill>
                <a:prstClr val="black"/>
              </a:solidFill>
              <a:latin typeface="Arial" panose="020B0604020202020204" pitchFamily="34" charset="0"/>
              <a:ea typeface="Calibri" panose="020F0502020204030204" pitchFamily="34" charset="0"/>
              <a:cs typeface="Vrinda" pitchFamily="34" charset="0"/>
            </a:endParaRPr>
          </a:p>
        </p:txBody>
      </p:sp>
      <p:sp>
        <p:nvSpPr>
          <p:cNvPr id="85004" name="Text Box 10"/>
          <p:cNvSpPr txBox="1">
            <a:spLocks noChangeArrowheads="1"/>
          </p:cNvSpPr>
          <p:nvPr/>
        </p:nvSpPr>
        <p:spPr bwMode="auto">
          <a:xfrm>
            <a:off x="6581775" y="1051193"/>
            <a:ext cx="933450" cy="82550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US" sz="1100" b="1">
                <a:solidFill>
                  <a:prstClr val="black"/>
                </a:solidFill>
                <a:ea typeface="Calibri" panose="020F0502020204030204" pitchFamily="34" charset="0"/>
                <a:cs typeface="Vrinda" pitchFamily="34" charset="0"/>
              </a:rPr>
              <a:t>Water Jacket of Cylinder Head</a:t>
            </a:r>
            <a:endParaRPr lang="en-US" sz="1100" b="1">
              <a:solidFill>
                <a:prstClr val="black"/>
              </a:solidFill>
              <a:latin typeface="Arial" panose="020B0604020202020204" pitchFamily="34" charset="0"/>
              <a:ea typeface="Calibri" panose="020F0502020204030204" pitchFamily="34" charset="0"/>
              <a:cs typeface="Vrinda" pitchFamily="34" charset="0"/>
            </a:endParaRPr>
          </a:p>
          <a:p>
            <a:pPr fontAlgn="base">
              <a:spcBef>
                <a:spcPct val="0"/>
              </a:spcBef>
              <a:spcAft>
                <a:spcPct val="0"/>
              </a:spcAft>
              <a:buFontTx/>
              <a:buNone/>
            </a:pPr>
            <a:endParaRPr lang="en-US" sz="1100" b="1">
              <a:solidFill>
                <a:prstClr val="black"/>
              </a:solidFill>
              <a:latin typeface="Arial" panose="020B0604020202020204" pitchFamily="34" charset="0"/>
              <a:ea typeface="Calibri" panose="020F0502020204030204" pitchFamily="34" charset="0"/>
              <a:cs typeface="Vrinda" pitchFamily="34" charset="0"/>
            </a:endParaRPr>
          </a:p>
        </p:txBody>
      </p:sp>
      <p:sp>
        <p:nvSpPr>
          <p:cNvPr id="85005" name="Text Box 9"/>
          <p:cNvSpPr txBox="1">
            <a:spLocks noChangeArrowheads="1"/>
          </p:cNvSpPr>
          <p:nvPr/>
        </p:nvSpPr>
        <p:spPr bwMode="auto">
          <a:xfrm>
            <a:off x="7696200" y="1064705"/>
            <a:ext cx="933450" cy="665163"/>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US" sz="1100" b="1" dirty="0">
                <a:solidFill>
                  <a:prstClr val="black"/>
                </a:solidFill>
                <a:ea typeface="Calibri" panose="020F0502020204030204" pitchFamily="34" charset="0"/>
                <a:cs typeface="Vrinda" pitchFamily="34" charset="0"/>
              </a:rPr>
              <a:t>Thermostat housing</a:t>
            </a:r>
            <a:endParaRPr lang="en-US" sz="1100" b="1" dirty="0">
              <a:solidFill>
                <a:prstClr val="black"/>
              </a:solidFill>
              <a:latin typeface="Arial" panose="020B0604020202020204" pitchFamily="34" charset="0"/>
              <a:ea typeface="Calibri" panose="020F0502020204030204" pitchFamily="34" charset="0"/>
              <a:cs typeface="Vrinda" pitchFamily="34" charset="0"/>
            </a:endParaRPr>
          </a:p>
        </p:txBody>
      </p:sp>
      <p:cxnSp>
        <p:nvCxnSpPr>
          <p:cNvPr id="85008" name="AutoShape 6"/>
          <p:cNvCxnSpPr>
            <a:cxnSpLocks noChangeShapeType="1"/>
          </p:cNvCxnSpPr>
          <p:nvPr/>
        </p:nvCxnSpPr>
        <p:spPr bwMode="auto">
          <a:xfrm>
            <a:off x="8258175" y="1733819"/>
            <a:ext cx="0" cy="6191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009" name="AutoShape 1"/>
          <p:cNvCxnSpPr>
            <a:cxnSpLocks noChangeShapeType="1"/>
          </p:cNvCxnSpPr>
          <p:nvPr/>
        </p:nvCxnSpPr>
        <p:spPr bwMode="auto">
          <a:xfrm flipH="1">
            <a:off x="3933825" y="2333893"/>
            <a:ext cx="432435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010" name="AutoShape 5"/>
          <p:cNvCxnSpPr>
            <a:cxnSpLocks noChangeShapeType="1"/>
          </p:cNvCxnSpPr>
          <p:nvPr/>
        </p:nvCxnSpPr>
        <p:spPr bwMode="auto">
          <a:xfrm flipV="1">
            <a:off x="3933825" y="1609994"/>
            <a:ext cx="0" cy="7413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5011" name="AutoShape 4"/>
          <p:cNvCxnSpPr>
            <a:cxnSpLocks noChangeShapeType="1"/>
          </p:cNvCxnSpPr>
          <p:nvPr/>
        </p:nvCxnSpPr>
        <p:spPr bwMode="auto">
          <a:xfrm>
            <a:off x="8391525" y="1733819"/>
            <a:ext cx="0" cy="9048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012" name="AutoShape 2"/>
          <p:cNvCxnSpPr>
            <a:cxnSpLocks noChangeShapeType="1"/>
          </p:cNvCxnSpPr>
          <p:nvPr/>
        </p:nvCxnSpPr>
        <p:spPr bwMode="auto">
          <a:xfrm flipH="1">
            <a:off x="3295651" y="2638693"/>
            <a:ext cx="509587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013" name="AutoShape 3"/>
          <p:cNvCxnSpPr>
            <a:cxnSpLocks noChangeShapeType="1"/>
          </p:cNvCxnSpPr>
          <p:nvPr/>
        </p:nvCxnSpPr>
        <p:spPr bwMode="auto">
          <a:xfrm flipV="1">
            <a:off x="3295650" y="1609994"/>
            <a:ext cx="0" cy="102711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5014" name="Rectangle 20"/>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endParaRPr lang="en-US" sz="1800">
              <a:solidFill>
                <a:prstClr val="black"/>
              </a:solidFill>
              <a:latin typeface="Arial" panose="020B0604020202020204" pitchFamily="34" charset="0"/>
              <a:cs typeface="Arial" panose="020B0604020202020204" pitchFamily="34" charset="0"/>
            </a:endParaRPr>
          </a:p>
        </p:txBody>
      </p:sp>
      <p:sp>
        <p:nvSpPr>
          <p:cNvPr id="85015" name="Rectangle 28"/>
          <p:cNvSpPr>
            <a:spLocks noChangeArrowheads="1"/>
          </p:cNvSpPr>
          <p:nvPr/>
        </p:nvSpPr>
        <p:spPr bwMode="auto">
          <a:xfrm>
            <a:off x="1524000" y="177970"/>
            <a:ext cx="48109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tabLst>
                <a:tab pos="45815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5815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5815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5815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5815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5815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5815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5815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581525" algn="l"/>
              </a:tabLst>
              <a:defRPr sz="2000">
                <a:solidFill>
                  <a:schemeClr val="tx1"/>
                </a:solidFill>
                <a:latin typeface="Calibri" panose="020F0502020204030204" pitchFamily="34" charset="0"/>
              </a:defRPr>
            </a:lvl9pPr>
          </a:lstStyle>
          <a:p>
            <a:pPr fontAlgn="base">
              <a:spcBef>
                <a:spcPct val="0"/>
              </a:spcBef>
              <a:spcAft>
                <a:spcPct val="0"/>
              </a:spcAft>
              <a:buFontTx/>
              <a:buNone/>
            </a:pPr>
            <a:r>
              <a:rPr lang="en-US" sz="800">
                <a:solidFill>
                  <a:prstClr val="black"/>
                </a:solidFill>
                <a:latin typeface="Arial" panose="020B0604020202020204" pitchFamily="34" charset="0"/>
                <a:cs typeface="Arial" panose="020B0604020202020204" pitchFamily="34" charset="0"/>
              </a:rPr>
              <a:t/>
            </a:r>
            <a:br>
              <a:rPr lang="en-US" sz="800">
                <a:solidFill>
                  <a:prstClr val="black"/>
                </a:solidFill>
                <a:latin typeface="Arial" panose="020B0604020202020204" pitchFamily="34" charset="0"/>
                <a:cs typeface="Arial" panose="020B0604020202020204" pitchFamily="34" charset="0"/>
              </a:rPr>
            </a:br>
            <a:endParaRPr lang="en-US" sz="180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Tx/>
              <a:buNone/>
            </a:pPr>
            <a:r>
              <a:rPr lang="en-US" sz="1600">
                <a:solidFill>
                  <a:prstClr val="black"/>
                </a:solidFill>
                <a:ea typeface="Calibri" panose="020F0502020204030204" pitchFamily="34" charset="0"/>
                <a:cs typeface="Vrinda" pitchFamily="34" charset="0"/>
              </a:rPr>
              <a:t>	</a:t>
            </a:r>
            <a:endParaRPr lang="en-US" sz="80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Tx/>
              <a:buNone/>
            </a:pPr>
            <a:endParaRPr lang="en-US" sz="1800">
              <a:solidFill>
                <a:prstClr val="black"/>
              </a:solidFill>
              <a:latin typeface="Arial" panose="020B0604020202020204" pitchFamily="34" charset="0"/>
              <a:cs typeface="Arial" panose="020B0604020202020204" pitchFamily="34" charset="0"/>
            </a:endParaRPr>
          </a:p>
        </p:txBody>
      </p:sp>
      <p:sp>
        <p:nvSpPr>
          <p:cNvPr id="85016" name="Rectangle 29"/>
          <p:cNvSpPr>
            <a:spLocks noChangeArrowheads="1"/>
          </p:cNvSpPr>
          <p:nvPr/>
        </p:nvSpPr>
        <p:spPr bwMode="auto">
          <a:xfrm>
            <a:off x="2971801" y="1750606"/>
            <a:ext cx="320017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tabLst>
                <a:tab pos="292417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292417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292417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292417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292417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292417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292417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292417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2924175" algn="l"/>
              </a:tabLst>
              <a:defRPr sz="2000">
                <a:solidFill>
                  <a:schemeClr val="tx1"/>
                </a:solidFill>
                <a:latin typeface="Calibri" panose="020F0502020204030204" pitchFamily="34" charset="0"/>
              </a:defRPr>
            </a:lvl9pPr>
          </a:lstStyle>
          <a:p>
            <a:pPr fontAlgn="base">
              <a:spcBef>
                <a:spcPct val="0"/>
              </a:spcBef>
              <a:spcAft>
                <a:spcPct val="0"/>
              </a:spcAft>
              <a:buFontTx/>
              <a:buNone/>
            </a:pPr>
            <a:endParaRPr lang="en-US" sz="1600">
              <a:solidFill>
                <a:prstClr val="black"/>
              </a:solidFill>
              <a:ea typeface="Calibri" panose="020F0502020204030204" pitchFamily="34" charset="0"/>
              <a:cs typeface="Vrinda" pitchFamily="34" charset="0"/>
            </a:endParaRPr>
          </a:p>
          <a:p>
            <a:pPr fontAlgn="base">
              <a:spcBef>
                <a:spcPct val="0"/>
              </a:spcBef>
              <a:spcAft>
                <a:spcPct val="0"/>
              </a:spcAft>
              <a:buFontTx/>
              <a:buNone/>
            </a:pPr>
            <a:r>
              <a:rPr lang="en-US" sz="1600">
                <a:solidFill>
                  <a:prstClr val="black"/>
                </a:solidFill>
                <a:ea typeface="Calibri" panose="020F0502020204030204" pitchFamily="34" charset="0"/>
                <a:cs typeface="Vrinda" pitchFamily="34" charset="0"/>
              </a:rPr>
              <a:t>                             Thermostat   bypass</a:t>
            </a:r>
            <a:endParaRPr lang="en-US" sz="800">
              <a:solidFill>
                <a:prstClr val="black"/>
              </a:solidFill>
              <a:latin typeface="Arial" panose="020B0604020202020204" pitchFamily="34" charset="0"/>
              <a:ea typeface="Calibri" panose="020F0502020204030204" pitchFamily="34" charset="0"/>
              <a:cs typeface="Vrinda" pitchFamily="34" charset="0"/>
            </a:endParaRPr>
          </a:p>
          <a:p>
            <a:pPr fontAlgn="base">
              <a:spcBef>
                <a:spcPct val="0"/>
              </a:spcBef>
              <a:spcAft>
                <a:spcPct val="0"/>
              </a:spcAft>
              <a:buFontTx/>
              <a:buNone/>
            </a:pPr>
            <a:endParaRPr lang="en-US" sz="1800">
              <a:solidFill>
                <a:prstClr val="black"/>
              </a:solidFill>
              <a:latin typeface="Arial" panose="020B0604020202020204" pitchFamily="34" charset="0"/>
              <a:ea typeface="Calibri" panose="020F0502020204030204" pitchFamily="34" charset="0"/>
              <a:cs typeface="Vrinda" pitchFamily="34" charset="0"/>
            </a:endParaRPr>
          </a:p>
        </p:txBody>
      </p:sp>
      <p:sp>
        <p:nvSpPr>
          <p:cNvPr id="27" name="Rectangle 3"/>
          <p:cNvSpPr txBox="1">
            <a:spLocks noChangeArrowheads="1"/>
          </p:cNvSpPr>
          <p:nvPr/>
        </p:nvSpPr>
        <p:spPr bwMode="auto">
          <a:xfrm>
            <a:off x="2057400" y="2712534"/>
            <a:ext cx="8229600" cy="397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mtClean="0"/>
              <a:t>An automotive cooling system must perform </a:t>
            </a:r>
          </a:p>
          <a:p>
            <a:pPr>
              <a:buFont typeface="Arial" panose="020B0604020202020204" pitchFamily="34" charset="0"/>
              <a:buNone/>
            </a:pPr>
            <a:r>
              <a:rPr lang="en-US" smtClean="0"/>
              <a:t>several functions</a:t>
            </a:r>
          </a:p>
          <a:p>
            <a:pPr lvl="1">
              <a:buFont typeface="Arial" panose="020B0604020202020204" pitchFamily="34" charset="0"/>
              <a:buNone/>
            </a:pPr>
            <a:r>
              <a:rPr lang="en-US" smtClean="0"/>
              <a:t>	a.    Remove excess heat from the engine</a:t>
            </a:r>
          </a:p>
          <a:p>
            <a:pPr lvl="1">
              <a:buFont typeface="Arial" panose="020B0604020202020204" pitchFamily="34" charset="0"/>
              <a:buNone/>
            </a:pPr>
            <a:r>
              <a:rPr lang="en-US" smtClean="0"/>
              <a:t>	b.    Maintain a consist engine temperature</a:t>
            </a:r>
          </a:p>
          <a:p>
            <a:pPr lvl="1">
              <a:buFont typeface="Arial" panose="020B0604020202020204" pitchFamily="34" charset="0"/>
              <a:buNone/>
            </a:pPr>
            <a:r>
              <a:rPr lang="en-US" smtClean="0"/>
              <a:t>	c.    Help a cold engine warm-up quickly</a:t>
            </a:r>
          </a:p>
          <a:p>
            <a:pPr lvl="1">
              <a:buFont typeface="Arial" panose="020B0604020202020204" pitchFamily="34" charset="0"/>
              <a:buNone/>
            </a:pPr>
            <a:r>
              <a:rPr lang="en-US" smtClean="0"/>
              <a:t>	d.    </a:t>
            </a:r>
            <a:r>
              <a:rPr lang="en-US" smtClean="0">
                <a:solidFill>
                  <a:srgbClr val="0070C0"/>
                </a:solidFill>
              </a:rPr>
              <a:t>Provide a means of warming the passenger compartment</a:t>
            </a:r>
            <a:endParaRPr lang="en-US" dirty="0" smtClean="0">
              <a:solidFill>
                <a:srgbClr val="0070C0"/>
              </a:solidFill>
            </a:endParaRPr>
          </a:p>
        </p:txBody>
      </p:sp>
    </p:spTree>
    <p:extLst>
      <p:ext uri="{BB962C8B-B14F-4D97-AF65-F5344CB8AC3E}">
        <p14:creationId xmlns:p14="http://schemas.microsoft.com/office/powerpoint/2010/main" val="17987001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6" name="Picture 6" descr="Engine Lubrication System: definition, parts, types, functions -  studentless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0770" y="1195685"/>
            <a:ext cx="5461728" cy="47567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332000" y="1688123"/>
            <a:ext cx="5293246" cy="3603747"/>
          </a:xfrm>
          <a:prstGeom prst="rect">
            <a:avLst/>
          </a:prstGeom>
        </p:spPr>
      </p:pic>
      <p:sp>
        <p:nvSpPr>
          <p:cNvPr id="2" name="Date Placeholder 1"/>
          <p:cNvSpPr>
            <a:spLocks noGrp="1"/>
          </p:cNvSpPr>
          <p:nvPr>
            <p:ph type="dt" sz="half" idx="10"/>
          </p:nvPr>
        </p:nvSpPr>
        <p:spPr/>
        <p:txBody>
          <a:bodyPr/>
          <a:lstStyle/>
          <a:p>
            <a:fld id="{625715DE-2305-4336-A8E2-BBC21EA4F39F}"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4" name="Slide Number Placeholder 3"/>
          <p:cNvSpPr>
            <a:spLocks noGrp="1"/>
          </p:cNvSpPr>
          <p:nvPr>
            <p:ph type="sldNum" sz="quarter" idx="12"/>
          </p:nvPr>
        </p:nvSpPr>
        <p:spPr/>
        <p:txBody>
          <a:bodyPr/>
          <a:lstStyle/>
          <a:p>
            <a:fld id="{FD3A9C47-6F93-46A7-AC03-373FACF4FD6C}" type="slidenum">
              <a:rPr lang="en-US" smtClean="0"/>
              <a:t>42</a:t>
            </a:fld>
            <a:endParaRPr lang="en-US"/>
          </a:p>
        </p:txBody>
      </p:sp>
    </p:spTree>
    <p:extLst>
      <p:ext uri="{BB962C8B-B14F-4D97-AF65-F5344CB8AC3E}">
        <p14:creationId xmlns:p14="http://schemas.microsoft.com/office/powerpoint/2010/main" val="774230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13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663" y="457200"/>
            <a:ext cx="4856162"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AD3C162-1272-4C74-BD2B-90749F08A6B1}" type="slidenum">
              <a:rPr lang="en-US" sz="1200">
                <a:solidFill>
                  <a:srgbClr val="898989"/>
                </a:solidFill>
              </a:rPr>
              <a:pPr>
                <a:spcBef>
                  <a:spcPct val="0"/>
                </a:spcBef>
                <a:buFontTx/>
                <a:buNone/>
              </a:pPr>
              <a:t>43</a:t>
            </a:fld>
            <a:endParaRPr lang="en-US" sz="1200">
              <a:solidFill>
                <a:srgbClr val="898989"/>
              </a:solidFill>
            </a:endParaRPr>
          </a:p>
        </p:txBody>
      </p:sp>
      <p:sp>
        <p:nvSpPr>
          <p:cNvPr id="101380" name="Rectangle 2"/>
          <p:cNvSpPr>
            <a:spLocks noGrp="1" noChangeArrowheads="1"/>
          </p:cNvSpPr>
          <p:nvPr>
            <p:ph type="title"/>
          </p:nvPr>
        </p:nvSpPr>
        <p:spPr>
          <a:xfrm>
            <a:off x="2438400" y="0"/>
            <a:ext cx="8229600" cy="990600"/>
          </a:xfrm>
        </p:spPr>
        <p:txBody>
          <a:bodyPr/>
          <a:lstStyle/>
          <a:p>
            <a:pPr algn="l"/>
            <a:r>
              <a:rPr lang="en-US" sz="3600" b="1" u="sng">
                <a:solidFill>
                  <a:srgbClr val="7030A0"/>
                </a:solidFill>
              </a:rPr>
              <a:t>Lubricating System Parts</a:t>
            </a:r>
          </a:p>
        </p:txBody>
      </p:sp>
      <p:sp>
        <p:nvSpPr>
          <p:cNvPr id="101381" name="Rectangle 3"/>
          <p:cNvSpPr>
            <a:spLocks noGrp="1" noChangeArrowheads="1"/>
          </p:cNvSpPr>
          <p:nvPr>
            <p:ph type="body" idx="1"/>
          </p:nvPr>
        </p:nvSpPr>
        <p:spPr>
          <a:xfrm>
            <a:off x="1524000" y="914400"/>
            <a:ext cx="5486400" cy="5943600"/>
          </a:xfrm>
        </p:spPr>
        <p:txBody>
          <a:bodyPr>
            <a:normAutofit lnSpcReduction="10000"/>
          </a:bodyPr>
          <a:lstStyle/>
          <a:p>
            <a:pPr>
              <a:lnSpc>
                <a:spcPct val="90000"/>
              </a:lnSpc>
            </a:pPr>
            <a:r>
              <a:rPr lang="en-US"/>
              <a:t>Oil pan/sump</a:t>
            </a:r>
          </a:p>
          <a:p>
            <a:pPr>
              <a:lnSpc>
                <a:spcPct val="90000"/>
              </a:lnSpc>
            </a:pPr>
            <a:r>
              <a:rPr lang="en-US"/>
              <a:t>Oil strainer</a:t>
            </a:r>
          </a:p>
          <a:p>
            <a:pPr>
              <a:lnSpc>
                <a:spcPct val="90000"/>
              </a:lnSpc>
            </a:pPr>
            <a:r>
              <a:rPr lang="en-US"/>
              <a:t>Pick-up screen</a:t>
            </a:r>
          </a:p>
          <a:p>
            <a:pPr>
              <a:lnSpc>
                <a:spcPct val="90000"/>
              </a:lnSpc>
            </a:pPr>
            <a:r>
              <a:rPr lang="en-US"/>
              <a:t>Oil pump</a:t>
            </a:r>
          </a:p>
          <a:p>
            <a:pPr>
              <a:lnSpc>
                <a:spcPct val="90000"/>
              </a:lnSpc>
            </a:pPr>
            <a:r>
              <a:rPr lang="en-US"/>
              <a:t>Pressure regulator</a:t>
            </a:r>
          </a:p>
          <a:p>
            <a:pPr>
              <a:lnSpc>
                <a:spcPct val="90000"/>
              </a:lnSpc>
            </a:pPr>
            <a:r>
              <a:rPr lang="en-US"/>
              <a:t>Oil filter</a:t>
            </a:r>
          </a:p>
          <a:p>
            <a:pPr>
              <a:lnSpc>
                <a:spcPct val="90000"/>
              </a:lnSpc>
            </a:pPr>
            <a:r>
              <a:rPr lang="en-US"/>
              <a:t>By-pass valve</a:t>
            </a:r>
          </a:p>
          <a:p>
            <a:pPr>
              <a:lnSpc>
                <a:spcPct val="90000"/>
              </a:lnSpc>
            </a:pPr>
            <a:r>
              <a:rPr lang="en-US"/>
              <a:t>Oil galleries</a:t>
            </a:r>
          </a:p>
          <a:p>
            <a:pPr>
              <a:lnSpc>
                <a:spcPct val="90000"/>
              </a:lnSpc>
            </a:pPr>
            <a:r>
              <a:rPr lang="en-US"/>
              <a:t>Dipstick</a:t>
            </a:r>
          </a:p>
          <a:p>
            <a:pPr>
              <a:lnSpc>
                <a:spcPct val="90000"/>
              </a:lnSpc>
            </a:pPr>
            <a:r>
              <a:rPr lang="en-US"/>
              <a:t>Oil Pressure sending unit</a:t>
            </a:r>
          </a:p>
          <a:p>
            <a:pPr>
              <a:lnSpc>
                <a:spcPct val="90000"/>
              </a:lnSpc>
            </a:pPr>
            <a:r>
              <a:rPr lang="en-US"/>
              <a:t>Pressure indicator</a:t>
            </a:r>
          </a:p>
          <a:p>
            <a:pPr>
              <a:lnSpc>
                <a:spcPct val="90000"/>
              </a:lnSpc>
            </a:pPr>
            <a:r>
              <a:rPr lang="en-US"/>
              <a:t>Positive Crankcase ventilation Valve</a:t>
            </a:r>
          </a:p>
          <a:p>
            <a:pPr>
              <a:lnSpc>
                <a:spcPct val="90000"/>
              </a:lnSpc>
            </a:pPr>
            <a:endParaRPr lang="en-US"/>
          </a:p>
        </p:txBody>
      </p:sp>
      <p:pic>
        <p:nvPicPr>
          <p:cNvPr id="101382" name="Picture 10" descr="C:\Users\MOHY\Desktop\vvvv\Logo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537" y="1"/>
            <a:ext cx="1089026"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3" name="Picture 7" descr="Motiva~1"/>
          <p:cNvPicPr>
            <a:picLocks noChangeAspect="1" noChangeArrowheads="1"/>
          </p:cNvPicPr>
          <p:nvPr/>
        </p:nvPicPr>
        <p:blipFill>
          <a:blip r:embed="rId4">
            <a:lum bright="-4000" contrast="16000"/>
            <a:extLst>
              <a:ext uri="{28A0092B-C50C-407E-A947-70E740481C1C}">
                <a14:useLocalDpi xmlns:a14="http://schemas.microsoft.com/office/drawing/2010/main" val="0"/>
              </a:ext>
            </a:extLst>
          </a:blip>
          <a:srcRect l="18236" t="15833" r="17909" b="14130"/>
          <a:stretch>
            <a:fillRect/>
          </a:stretch>
        </p:blipFill>
        <p:spPr bwMode="auto">
          <a:xfrm>
            <a:off x="9829800" y="9525"/>
            <a:ext cx="8382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2253212"/>
      </p:ext>
    </p:extLst>
  </p:cSld>
  <p:clrMapOvr>
    <a:masterClrMapping/>
  </p:clrMapOvr>
  <p:transition>
    <p:check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16282" t="12716" r="15622" b="19996"/>
          <a:stretch/>
        </p:blipFill>
        <p:spPr>
          <a:xfrm>
            <a:off x="6299201" y="3265716"/>
            <a:ext cx="4807127" cy="2670628"/>
          </a:xfrm>
          <a:prstGeom prst="rect">
            <a:avLst/>
          </a:prstGeom>
        </p:spPr>
      </p:pic>
      <p:pic>
        <p:nvPicPr>
          <p:cNvPr id="5" name="Picture 4"/>
          <p:cNvPicPr>
            <a:picLocks noChangeAspect="1"/>
          </p:cNvPicPr>
          <p:nvPr/>
        </p:nvPicPr>
        <p:blipFill rotWithShape="1">
          <a:blip r:embed="rId3"/>
          <a:srcRect l="12399" t="15007" r="13995" b="6339"/>
          <a:stretch/>
        </p:blipFill>
        <p:spPr>
          <a:xfrm>
            <a:off x="943428" y="3541487"/>
            <a:ext cx="3672114" cy="2206171"/>
          </a:xfrm>
          <a:prstGeom prst="rect">
            <a:avLst/>
          </a:prstGeom>
        </p:spPr>
      </p:pic>
      <p:pic>
        <p:nvPicPr>
          <p:cNvPr id="6" name="Picture 5"/>
          <p:cNvPicPr>
            <a:picLocks noChangeAspect="1"/>
          </p:cNvPicPr>
          <p:nvPr/>
        </p:nvPicPr>
        <p:blipFill rotWithShape="1">
          <a:blip r:embed="rId4"/>
          <a:srcRect l="13967" r="14418" b="2405"/>
          <a:stretch/>
        </p:blipFill>
        <p:spPr>
          <a:xfrm>
            <a:off x="943429" y="275770"/>
            <a:ext cx="4034971" cy="3091543"/>
          </a:xfrm>
          <a:prstGeom prst="rect">
            <a:avLst/>
          </a:prstGeom>
        </p:spPr>
      </p:pic>
      <p:sp>
        <p:nvSpPr>
          <p:cNvPr id="3" name="Date Placeholder 2"/>
          <p:cNvSpPr>
            <a:spLocks noGrp="1"/>
          </p:cNvSpPr>
          <p:nvPr>
            <p:ph type="dt" sz="half" idx="10"/>
          </p:nvPr>
        </p:nvSpPr>
        <p:spPr/>
        <p:txBody>
          <a:bodyPr/>
          <a:lstStyle/>
          <a:p>
            <a:fld id="{24ADB96E-D478-4C01-96DF-A7311F39B430}" type="datetime1">
              <a:rPr lang="en-US" smtClean="0"/>
              <a:t>6/10/2023</a:t>
            </a:fld>
            <a:endParaRPr lang="en-US"/>
          </a:p>
        </p:txBody>
      </p:sp>
      <p:sp>
        <p:nvSpPr>
          <p:cNvPr id="7" name="Footer Placeholder 6"/>
          <p:cNvSpPr>
            <a:spLocks noGrp="1"/>
          </p:cNvSpPr>
          <p:nvPr>
            <p:ph type="ftr" sz="quarter" idx="11"/>
          </p:nvPr>
        </p:nvSpPr>
        <p:spPr/>
        <p:txBody>
          <a:bodyPr/>
          <a:lstStyle/>
          <a:p>
            <a:r>
              <a:rPr lang="en-US"/>
              <a:t>BG Humayun MIST</a:t>
            </a:r>
          </a:p>
        </p:txBody>
      </p:sp>
      <p:sp>
        <p:nvSpPr>
          <p:cNvPr id="8" name="Slide Number Placeholder 7"/>
          <p:cNvSpPr>
            <a:spLocks noGrp="1"/>
          </p:cNvSpPr>
          <p:nvPr>
            <p:ph type="sldNum" sz="quarter" idx="12"/>
          </p:nvPr>
        </p:nvSpPr>
        <p:spPr/>
        <p:txBody>
          <a:bodyPr/>
          <a:lstStyle/>
          <a:p>
            <a:fld id="{FD3A9C47-6F93-46A7-AC03-373FACF4FD6C}" type="slidenum">
              <a:rPr lang="en-US" smtClean="0"/>
              <a:t>44</a:t>
            </a:fld>
            <a:endParaRPr lang="en-US"/>
          </a:p>
        </p:txBody>
      </p:sp>
      <p:sp>
        <p:nvSpPr>
          <p:cNvPr id="9" name="Rectangle 8"/>
          <p:cNvSpPr/>
          <p:nvPr/>
        </p:nvSpPr>
        <p:spPr>
          <a:xfrm>
            <a:off x="6299201" y="949235"/>
            <a:ext cx="1854199" cy="741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Reduce </a:t>
            </a:r>
            <a:r>
              <a:rPr lang="en-US" dirty="0">
                <a:solidFill>
                  <a:schemeClr val="tx1"/>
                </a:solidFill>
              </a:rPr>
              <a:t>wear</a:t>
            </a:r>
          </a:p>
        </p:txBody>
      </p:sp>
    </p:spTree>
    <p:extLst>
      <p:ext uri="{BB962C8B-B14F-4D97-AF65-F5344CB8AC3E}">
        <p14:creationId xmlns:p14="http://schemas.microsoft.com/office/powerpoint/2010/main" val="33811393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good lubricant generally possesses the following characteristics:</a:t>
            </a:r>
            <a:br>
              <a:rPr lang="en-US" dirty="0"/>
            </a:br>
            <a:endParaRPr lang="en-US" dirty="0"/>
          </a:p>
        </p:txBody>
      </p:sp>
      <p:sp>
        <p:nvSpPr>
          <p:cNvPr id="3" name="Content Placeholder 2"/>
          <p:cNvSpPr>
            <a:spLocks noGrp="1"/>
          </p:cNvSpPr>
          <p:nvPr>
            <p:ph idx="1"/>
          </p:nvPr>
        </p:nvSpPr>
        <p:spPr/>
        <p:txBody>
          <a:bodyPr>
            <a:normAutofit/>
          </a:bodyPr>
          <a:lstStyle/>
          <a:p>
            <a:r>
              <a:rPr lang="en-US" dirty="0"/>
              <a:t>A high boiling point and low freezing point (in order to stay </a:t>
            </a:r>
            <a:r>
              <a:rPr lang="en-US" dirty="0">
                <a:hlinkClick r:id="rId2" tooltip="Liquid"/>
              </a:rPr>
              <a:t>liquid</a:t>
            </a:r>
            <a:r>
              <a:rPr lang="en-US" dirty="0"/>
              <a:t> within a wide range of temperature)</a:t>
            </a:r>
          </a:p>
          <a:p>
            <a:r>
              <a:rPr lang="en-US" dirty="0"/>
              <a:t>A high </a:t>
            </a:r>
            <a:r>
              <a:rPr lang="en-US" dirty="0">
                <a:hlinkClick r:id="rId3" tooltip="Viscosity index"/>
              </a:rPr>
              <a:t>viscosity index</a:t>
            </a:r>
            <a:endParaRPr lang="en-US" dirty="0"/>
          </a:p>
          <a:p>
            <a:r>
              <a:rPr lang="en-US" dirty="0"/>
              <a:t>Thermal stability</a:t>
            </a:r>
          </a:p>
          <a:p>
            <a:r>
              <a:rPr lang="en-US" dirty="0"/>
              <a:t>Hydraulic stability</a:t>
            </a:r>
          </a:p>
          <a:p>
            <a:r>
              <a:rPr lang="en-US" dirty="0"/>
              <a:t>Corrosion and Rust Inhibitor </a:t>
            </a:r>
          </a:p>
          <a:p>
            <a:r>
              <a:rPr lang="en-US" dirty="0"/>
              <a:t> Corrosion prevention</a:t>
            </a:r>
          </a:p>
          <a:p>
            <a:r>
              <a:rPr lang="en-US" dirty="0"/>
              <a:t>A high resistance to </a:t>
            </a:r>
            <a:r>
              <a:rPr lang="en-US" dirty="0">
                <a:hlinkClick r:id="rId4" tooltip="Oxidation"/>
              </a:rPr>
              <a:t>oxidation</a:t>
            </a:r>
            <a:endParaRPr lang="en-US" dirty="0"/>
          </a:p>
          <a:p>
            <a:endParaRPr lang="en-US" dirty="0"/>
          </a:p>
        </p:txBody>
      </p:sp>
      <p:sp>
        <p:nvSpPr>
          <p:cNvPr id="4" name="Date Placeholder 3"/>
          <p:cNvSpPr>
            <a:spLocks noGrp="1"/>
          </p:cNvSpPr>
          <p:nvPr>
            <p:ph type="dt" sz="half" idx="10"/>
          </p:nvPr>
        </p:nvSpPr>
        <p:spPr/>
        <p:txBody>
          <a:bodyPr/>
          <a:lstStyle/>
          <a:p>
            <a:fld id="{8CA76A08-1CD7-488D-BDD3-CF976177C5CD}"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45</a:t>
            </a:fld>
            <a:endParaRPr lang="en-US"/>
          </a:p>
        </p:txBody>
      </p:sp>
    </p:spTree>
    <p:extLst>
      <p:ext uri="{BB962C8B-B14F-4D97-AF65-F5344CB8AC3E}">
        <p14:creationId xmlns:p14="http://schemas.microsoft.com/office/powerpoint/2010/main" val="30819563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2514600" y="152401"/>
            <a:ext cx="7696200" cy="487363"/>
          </a:xfrm>
        </p:spPr>
        <p:txBody>
          <a:bodyPr>
            <a:normAutofit fontScale="90000"/>
          </a:bodyPr>
          <a:lstStyle/>
          <a:p>
            <a:pPr algn="l" eaLnBrk="1" hangingPunct="1"/>
            <a:r>
              <a:rPr lang="en-US" sz="3600" b="1" u="sng">
                <a:solidFill>
                  <a:srgbClr val="7030A0"/>
                </a:solidFill>
              </a:rPr>
              <a:t>Lubricating  System</a:t>
            </a:r>
          </a:p>
        </p:txBody>
      </p:sp>
      <p:cxnSp>
        <p:nvCxnSpPr>
          <p:cNvPr id="99333" name="AutoShape 68"/>
          <p:cNvCxnSpPr>
            <a:cxnSpLocks noChangeShapeType="1"/>
          </p:cNvCxnSpPr>
          <p:nvPr/>
        </p:nvCxnSpPr>
        <p:spPr bwMode="auto">
          <a:xfrm>
            <a:off x="2543176" y="3590926"/>
            <a:ext cx="219075" cy="95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34" name="AutoShape 67"/>
          <p:cNvCxnSpPr>
            <a:cxnSpLocks noChangeShapeType="1"/>
          </p:cNvCxnSpPr>
          <p:nvPr/>
        </p:nvCxnSpPr>
        <p:spPr bwMode="auto">
          <a:xfrm>
            <a:off x="3314701" y="3571875"/>
            <a:ext cx="3333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35" name="AutoShape 66"/>
          <p:cNvCxnSpPr>
            <a:cxnSpLocks noChangeShapeType="1"/>
          </p:cNvCxnSpPr>
          <p:nvPr/>
        </p:nvCxnSpPr>
        <p:spPr bwMode="auto">
          <a:xfrm>
            <a:off x="4314826" y="3600450"/>
            <a:ext cx="4476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36" name="AutoShape 65"/>
          <p:cNvCxnSpPr>
            <a:cxnSpLocks noChangeShapeType="1"/>
          </p:cNvCxnSpPr>
          <p:nvPr/>
        </p:nvCxnSpPr>
        <p:spPr bwMode="auto">
          <a:xfrm>
            <a:off x="6172201" y="3629026"/>
            <a:ext cx="352425" cy="95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37" name="AutoShape 64"/>
          <p:cNvCxnSpPr>
            <a:cxnSpLocks noChangeShapeType="1"/>
          </p:cNvCxnSpPr>
          <p:nvPr/>
        </p:nvCxnSpPr>
        <p:spPr bwMode="auto">
          <a:xfrm>
            <a:off x="7124701" y="3638550"/>
            <a:ext cx="1428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38" name="AutoShape 63"/>
          <p:cNvCxnSpPr>
            <a:cxnSpLocks noChangeShapeType="1"/>
          </p:cNvCxnSpPr>
          <p:nvPr/>
        </p:nvCxnSpPr>
        <p:spPr bwMode="auto">
          <a:xfrm flipH="1">
            <a:off x="7258051" y="2752725"/>
            <a:ext cx="9525" cy="15367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9339" name="AutoShape 62"/>
          <p:cNvCxnSpPr>
            <a:cxnSpLocks noChangeShapeType="1"/>
          </p:cNvCxnSpPr>
          <p:nvPr/>
        </p:nvCxnSpPr>
        <p:spPr bwMode="auto">
          <a:xfrm>
            <a:off x="7239001" y="2733675"/>
            <a:ext cx="1809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40" name="AutoShape 61"/>
          <p:cNvCxnSpPr>
            <a:cxnSpLocks noChangeShapeType="1"/>
          </p:cNvCxnSpPr>
          <p:nvPr/>
        </p:nvCxnSpPr>
        <p:spPr bwMode="auto">
          <a:xfrm>
            <a:off x="7267576" y="4286250"/>
            <a:ext cx="80962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41" name="AutoShape 60"/>
          <p:cNvCxnSpPr>
            <a:cxnSpLocks noChangeShapeType="1"/>
          </p:cNvCxnSpPr>
          <p:nvPr/>
        </p:nvCxnSpPr>
        <p:spPr bwMode="auto">
          <a:xfrm>
            <a:off x="7267576" y="3444875"/>
            <a:ext cx="1809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42" name="AutoShape 59"/>
          <p:cNvCxnSpPr>
            <a:cxnSpLocks noChangeShapeType="1"/>
          </p:cNvCxnSpPr>
          <p:nvPr/>
        </p:nvCxnSpPr>
        <p:spPr bwMode="auto">
          <a:xfrm>
            <a:off x="9667875" y="2686050"/>
            <a:ext cx="20955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9343" name="AutoShape 58"/>
          <p:cNvCxnSpPr>
            <a:cxnSpLocks noChangeShapeType="1"/>
          </p:cNvCxnSpPr>
          <p:nvPr/>
        </p:nvCxnSpPr>
        <p:spPr bwMode="auto">
          <a:xfrm>
            <a:off x="9639301" y="3444876"/>
            <a:ext cx="142875" cy="95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9344" name="AutoShape 57"/>
          <p:cNvCxnSpPr>
            <a:cxnSpLocks noChangeShapeType="1"/>
          </p:cNvCxnSpPr>
          <p:nvPr/>
        </p:nvCxnSpPr>
        <p:spPr bwMode="auto">
          <a:xfrm>
            <a:off x="9782175" y="3454400"/>
            <a:ext cx="0" cy="15303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45" name="AutoShape 56"/>
          <p:cNvCxnSpPr>
            <a:cxnSpLocks noChangeShapeType="1"/>
          </p:cNvCxnSpPr>
          <p:nvPr/>
        </p:nvCxnSpPr>
        <p:spPr bwMode="auto">
          <a:xfrm>
            <a:off x="9886950" y="2686051"/>
            <a:ext cx="0" cy="23082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46" name="AutoShape 55"/>
          <p:cNvCxnSpPr>
            <a:cxnSpLocks noChangeShapeType="1"/>
          </p:cNvCxnSpPr>
          <p:nvPr/>
        </p:nvCxnSpPr>
        <p:spPr bwMode="auto">
          <a:xfrm>
            <a:off x="9305925" y="4286250"/>
            <a:ext cx="34290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9347" name="AutoShape 54"/>
          <p:cNvCxnSpPr>
            <a:cxnSpLocks noChangeShapeType="1"/>
          </p:cNvCxnSpPr>
          <p:nvPr/>
        </p:nvCxnSpPr>
        <p:spPr bwMode="auto">
          <a:xfrm>
            <a:off x="9667875" y="4286250"/>
            <a:ext cx="0" cy="7048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48" name="AutoShape 53"/>
          <p:cNvCxnSpPr>
            <a:cxnSpLocks noChangeShapeType="1"/>
          </p:cNvCxnSpPr>
          <p:nvPr/>
        </p:nvCxnSpPr>
        <p:spPr bwMode="auto">
          <a:xfrm flipV="1">
            <a:off x="3429000" y="2711450"/>
            <a:ext cx="0" cy="8699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9349" name="AutoShape 51"/>
          <p:cNvCxnSpPr>
            <a:cxnSpLocks noChangeShapeType="1"/>
          </p:cNvCxnSpPr>
          <p:nvPr/>
        </p:nvCxnSpPr>
        <p:spPr bwMode="auto">
          <a:xfrm flipV="1">
            <a:off x="5495925" y="2752726"/>
            <a:ext cx="0" cy="8794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9350" name="AutoShape 50"/>
          <p:cNvCxnSpPr>
            <a:cxnSpLocks noChangeShapeType="1"/>
          </p:cNvCxnSpPr>
          <p:nvPr/>
        </p:nvCxnSpPr>
        <p:spPr bwMode="auto">
          <a:xfrm flipH="1">
            <a:off x="5362575" y="2752725"/>
            <a:ext cx="13335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99351" name="Text Box 49"/>
          <p:cNvSpPr txBox="1">
            <a:spLocks noChangeArrowheads="1"/>
          </p:cNvSpPr>
          <p:nvPr/>
        </p:nvSpPr>
        <p:spPr bwMode="auto">
          <a:xfrm>
            <a:off x="1981200" y="3349626"/>
            <a:ext cx="571500" cy="54292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ea typeface="Calibri" panose="020F0502020204030204" pitchFamily="34" charset="0"/>
                <a:cs typeface="Vrinda" pitchFamily="34" charset="0"/>
              </a:rPr>
              <a:t>       Sump</a:t>
            </a:r>
            <a:endParaRPr lang="en-US" sz="800" b="1">
              <a:latin typeface="Arial" panose="020B0604020202020204" pitchFamily="34" charset="0"/>
              <a:ea typeface="Calibri" panose="020F0502020204030204" pitchFamily="34" charset="0"/>
              <a:cs typeface="Vrinda" pitchFamily="34" charset="0"/>
            </a:endParaRPr>
          </a:p>
          <a:p>
            <a:pPr eaLnBrk="1" hangingPunct="1">
              <a:spcBef>
                <a:spcPct val="0"/>
              </a:spcBef>
              <a:buFontTx/>
              <a:buNone/>
            </a:pPr>
            <a:endParaRPr lang="en-US" sz="1800" b="1">
              <a:latin typeface="Arial" panose="020B0604020202020204" pitchFamily="34" charset="0"/>
              <a:ea typeface="Calibri" panose="020F0502020204030204" pitchFamily="34" charset="0"/>
              <a:cs typeface="Vrinda" pitchFamily="34" charset="0"/>
            </a:endParaRPr>
          </a:p>
        </p:txBody>
      </p:sp>
      <p:sp>
        <p:nvSpPr>
          <p:cNvPr id="99352" name="Text Box 48"/>
          <p:cNvSpPr txBox="1">
            <a:spLocks noChangeArrowheads="1"/>
          </p:cNvSpPr>
          <p:nvPr/>
        </p:nvSpPr>
        <p:spPr bwMode="auto">
          <a:xfrm>
            <a:off x="2733676" y="3349626"/>
            <a:ext cx="619125" cy="54292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000" b="1">
                <a:solidFill>
                  <a:srgbClr val="000000"/>
                </a:solidFill>
                <a:ea typeface="Calibri" panose="020F0502020204030204" pitchFamily="34" charset="0"/>
                <a:cs typeface="Vrinda" pitchFamily="34" charset="0"/>
              </a:rPr>
              <a:t>    Strainer </a:t>
            </a:r>
            <a:endParaRPr lang="en-US" sz="1800" b="1">
              <a:latin typeface="Arial" panose="020B0604020202020204" pitchFamily="34" charset="0"/>
              <a:ea typeface="Calibri" panose="020F0502020204030204" pitchFamily="34" charset="0"/>
              <a:cs typeface="Vrinda" pitchFamily="34" charset="0"/>
            </a:endParaRPr>
          </a:p>
        </p:txBody>
      </p:sp>
      <p:sp>
        <p:nvSpPr>
          <p:cNvPr id="99353" name="Text Box 47"/>
          <p:cNvSpPr txBox="1">
            <a:spLocks noChangeArrowheads="1"/>
          </p:cNvSpPr>
          <p:nvPr/>
        </p:nvSpPr>
        <p:spPr bwMode="auto">
          <a:xfrm>
            <a:off x="3648075" y="3349626"/>
            <a:ext cx="666750" cy="54292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ea typeface="Calibri" panose="020F0502020204030204" pitchFamily="34" charset="0"/>
                <a:cs typeface="Vrinda" pitchFamily="34" charset="0"/>
              </a:rPr>
              <a:t>Oil Pump</a:t>
            </a:r>
            <a:endParaRPr lang="en-US" sz="1800" b="1">
              <a:latin typeface="Arial" panose="020B0604020202020204" pitchFamily="34" charset="0"/>
              <a:ea typeface="Calibri" panose="020F0502020204030204" pitchFamily="34" charset="0"/>
              <a:cs typeface="Vrinda" pitchFamily="34" charset="0"/>
            </a:endParaRPr>
          </a:p>
        </p:txBody>
      </p:sp>
      <p:sp>
        <p:nvSpPr>
          <p:cNvPr id="99354" name="Text Box 46"/>
          <p:cNvSpPr txBox="1">
            <a:spLocks noChangeArrowheads="1"/>
          </p:cNvSpPr>
          <p:nvPr/>
        </p:nvSpPr>
        <p:spPr bwMode="auto">
          <a:xfrm>
            <a:off x="4762501" y="3349626"/>
            <a:ext cx="619125" cy="54292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ea typeface="Calibri" panose="020F0502020204030204" pitchFamily="34" charset="0"/>
                <a:cs typeface="Vrinda" pitchFamily="34" charset="0"/>
              </a:rPr>
              <a:t>Filter</a:t>
            </a:r>
            <a:endParaRPr lang="en-US" sz="1800" b="1">
              <a:latin typeface="Arial" panose="020B0604020202020204" pitchFamily="34" charset="0"/>
              <a:ea typeface="Calibri" panose="020F0502020204030204" pitchFamily="34" charset="0"/>
              <a:cs typeface="Vrinda" pitchFamily="34" charset="0"/>
            </a:endParaRPr>
          </a:p>
        </p:txBody>
      </p:sp>
      <p:sp>
        <p:nvSpPr>
          <p:cNvPr id="99355" name="Text Box 45"/>
          <p:cNvSpPr txBox="1">
            <a:spLocks noChangeArrowheads="1"/>
          </p:cNvSpPr>
          <p:nvPr/>
        </p:nvSpPr>
        <p:spPr bwMode="auto">
          <a:xfrm>
            <a:off x="5648326" y="3349626"/>
            <a:ext cx="657225" cy="54292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ea typeface="Calibri" panose="020F0502020204030204" pitchFamily="34" charset="0"/>
                <a:cs typeface="Vrinda" pitchFamily="34" charset="0"/>
              </a:rPr>
              <a:t>Oil Cooler</a:t>
            </a:r>
            <a:endParaRPr lang="en-US" sz="800" b="1">
              <a:latin typeface="Arial" panose="020B0604020202020204" pitchFamily="34" charset="0"/>
              <a:ea typeface="Calibri" panose="020F0502020204030204" pitchFamily="34" charset="0"/>
              <a:cs typeface="Vrinda" pitchFamily="34" charset="0"/>
            </a:endParaRPr>
          </a:p>
          <a:p>
            <a:pPr eaLnBrk="1" hangingPunct="1">
              <a:spcBef>
                <a:spcPct val="0"/>
              </a:spcBef>
              <a:buFontTx/>
              <a:buNone/>
            </a:pPr>
            <a:endParaRPr lang="en-US" sz="1800" b="1">
              <a:latin typeface="Arial" panose="020B0604020202020204" pitchFamily="34" charset="0"/>
              <a:ea typeface="Calibri" panose="020F0502020204030204" pitchFamily="34" charset="0"/>
              <a:cs typeface="Vrinda" pitchFamily="34" charset="0"/>
            </a:endParaRPr>
          </a:p>
        </p:txBody>
      </p:sp>
      <p:sp>
        <p:nvSpPr>
          <p:cNvPr id="99356" name="Text Box 44"/>
          <p:cNvSpPr txBox="1">
            <a:spLocks noChangeArrowheads="1"/>
          </p:cNvSpPr>
          <p:nvPr/>
        </p:nvSpPr>
        <p:spPr bwMode="auto">
          <a:xfrm>
            <a:off x="6515101" y="3349626"/>
            <a:ext cx="600075" cy="63817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solidFill>
                  <a:srgbClr val="000000"/>
                </a:solidFill>
                <a:ea typeface="Calibri" panose="020F0502020204030204" pitchFamily="34" charset="0"/>
                <a:cs typeface="Vrinda" pitchFamily="34" charset="0"/>
              </a:rPr>
              <a:t>Main oil gallery</a:t>
            </a:r>
            <a:endParaRPr lang="en-US" sz="1800" b="1">
              <a:latin typeface="Arial" panose="020B0604020202020204" pitchFamily="34" charset="0"/>
              <a:ea typeface="Calibri" panose="020F0502020204030204" pitchFamily="34" charset="0"/>
              <a:cs typeface="Vrinda" pitchFamily="34" charset="0"/>
            </a:endParaRPr>
          </a:p>
        </p:txBody>
      </p:sp>
      <p:sp>
        <p:nvSpPr>
          <p:cNvPr id="99357" name="Text Box 43"/>
          <p:cNvSpPr txBox="1">
            <a:spLocks noChangeArrowheads="1"/>
          </p:cNvSpPr>
          <p:nvPr/>
        </p:nvSpPr>
        <p:spPr bwMode="auto">
          <a:xfrm>
            <a:off x="3562350" y="2473325"/>
            <a:ext cx="704850" cy="66675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ea typeface="Calibri" panose="020F0502020204030204" pitchFamily="34" charset="0"/>
                <a:cs typeface="Vrinda" pitchFamily="34" charset="0"/>
              </a:rPr>
              <a:t>Pressure Relief Valve</a:t>
            </a:r>
            <a:endParaRPr lang="en-US" sz="1800" b="1">
              <a:latin typeface="Arial" panose="020B0604020202020204" pitchFamily="34" charset="0"/>
              <a:ea typeface="Calibri" panose="020F0502020204030204" pitchFamily="34" charset="0"/>
              <a:cs typeface="Vrinda" pitchFamily="34" charset="0"/>
            </a:endParaRPr>
          </a:p>
        </p:txBody>
      </p:sp>
      <p:sp>
        <p:nvSpPr>
          <p:cNvPr id="99358" name="Text Box 42"/>
          <p:cNvSpPr txBox="1">
            <a:spLocks noChangeArrowheads="1"/>
          </p:cNvSpPr>
          <p:nvPr/>
        </p:nvSpPr>
        <p:spPr bwMode="auto">
          <a:xfrm>
            <a:off x="4705351" y="2435225"/>
            <a:ext cx="676275" cy="56515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ea typeface="Calibri" panose="020F0502020204030204" pitchFamily="34" charset="0"/>
                <a:cs typeface="Vrinda" pitchFamily="34" charset="0"/>
              </a:rPr>
              <a:t>By Pass Valve</a:t>
            </a:r>
            <a:endParaRPr lang="en-US" sz="1800" b="1">
              <a:latin typeface="Arial" panose="020B0604020202020204" pitchFamily="34" charset="0"/>
              <a:ea typeface="Calibri" panose="020F0502020204030204" pitchFamily="34" charset="0"/>
              <a:cs typeface="Vrinda" pitchFamily="34" charset="0"/>
            </a:endParaRPr>
          </a:p>
        </p:txBody>
      </p:sp>
      <p:sp>
        <p:nvSpPr>
          <p:cNvPr id="99359" name="Text Box 41"/>
          <p:cNvSpPr txBox="1">
            <a:spLocks noChangeArrowheads="1"/>
          </p:cNvSpPr>
          <p:nvPr/>
        </p:nvSpPr>
        <p:spPr bwMode="auto">
          <a:xfrm>
            <a:off x="7439026" y="2387601"/>
            <a:ext cx="638175" cy="61277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ea typeface="Calibri" panose="020F0502020204030204" pitchFamily="34" charset="0"/>
                <a:cs typeface="Vrinda" pitchFamily="34" charset="0"/>
              </a:rPr>
              <a:t>Crank shaft</a:t>
            </a:r>
            <a:endParaRPr lang="en-US" sz="1800" b="1">
              <a:latin typeface="Arial" panose="020B0604020202020204" pitchFamily="34" charset="0"/>
              <a:ea typeface="Calibri" panose="020F0502020204030204" pitchFamily="34" charset="0"/>
              <a:cs typeface="Vrinda" pitchFamily="34" charset="0"/>
            </a:endParaRPr>
          </a:p>
        </p:txBody>
      </p:sp>
      <p:sp>
        <p:nvSpPr>
          <p:cNvPr id="99360" name="Text Box 40"/>
          <p:cNvSpPr txBox="1">
            <a:spLocks noChangeArrowheads="1"/>
          </p:cNvSpPr>
          <p:nvPr/>
        </p:nvSpPr>
        <p:spPr bwMode="auto">
          <a:xfrm>
            <a:off x="8277225" y="2244725"/>
            <a:ext cx="1371600" cy="83820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ea typeface="Calibri" panose="020F0502020204030204" pitchFamily="34" charset="0"/>
                <a:cs typeface="Vrinda" pitchFamily="34" charset="0"/>
              </a:rPr>
              <a:t>Big end bearings , connecting rod , small end bearings , Piston rings</a:t>
            </a:r>
            <a:endParaRPr lang="en-US" sz="1800" b="1">
              <a:latin typeface="Arial" panose="020B0604020202020204" pitchFamily="34" charset="0"/>
              <a:ea typeface="Calibri" panose="020F0502020204030204" pitchFamily="34" charset="0"/>
              <a:cs typeface="Vrinda" pitchFamily="34" charset="0"/>
            </a:endParaRPr>
          </a:p>
        </p:txBody>
      </p:sp>
      <p:sp>
        <p:nvSpPr>
          <p:cNvPr id="99361" name="Text Box 39"/>
          <p:cNvSpPr txBox="1">
            <a:spLocks noChangeArrowheads="1"/>
          </p:cNvSpPr>
          <p:nvPr/>
        </p:nvSpPr>
        <p:spPr bwMode="auto">
          <a:xfrm>
            <a:off x="7448550" y="3130551"/>
            <a:ext cx="647700" cy="58102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ea typeface="Calibri" panose="020F0502020204030204" pitchFamily="34" charset="0"/>
                <a:cs typeface="Vrinda" pitchFamily="34" charset="0"/>
              </a:rPr>
              <a:t>Cam</a:t>
            </a:r>
            <a:endParaRPr lang="en-US" sz="800" b="1">
              <a:latin typeface="Arial" panose="020B0604020202020204" pitchFamily="34" charset="0"/>
              <a:ea typeface="Calibri" panose="020F0502020204030204" pitchFamily="34" charset="0"/>
              <a:cs typeface="Vrinda" pitchFamily="34" charset="0"/>
            </a:endParaRPr>
          </a:p>
          <a:p>
            <a:pPr eaLnBrk="1" hangingPunct="1">
              <a:spcBef>
                <a:spcPct val="0"/>
              </a:spcBef>
              <a:buFontTx/>
              <a:buNone/>
            </a:pPr>
            <a:r>
              <a:rPr lang="en-US" sz="1100" b="1">
                <a:ea typeface="Calibri" panose="020F0502020204030204" pitchFamily="34" charset="0"/>
                <a:cs typeface="Vrinda" pitchFamily="34" charset="0"/>
              </a:rPr>
              <a:t>shaft</a:t>
            </a:r>
            <a:endParaRPr lang="en-US" sz="1800" b="1">
              <a:latin typeface="Arial" panose="020B0604020202020204" pitchFamily="34" charset="0"/>
              <a:ea typeface="Calibri" panose="020F0502020204030204" pitchFamily="34" charset="0"/>
              <a:cs typeface="Vrinda" pitchFamily="34" charset="0"/>
            </a:endParaRPr>
          </a:p>
        </p:txBody>
      </p:sp>
      <p:sp>
        <p:nvSpPr>
          <p:cNvPr id="99362" name="Text Box 38"/>
          <p:cNvSpPr txBox="1">
            <a:spLocks noChangeArrowheads="1"/>
          </p:cNvSpPr>
          <p:nvPr/>
        </p:nvSpPr>
        <p:spPr bwMode="auto">
          <a:xfrm>
            <a:off x="8467725" y="3149600"/>
            <a:ext cx="1143000" cy="68580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solidFill>
                  <a:srgbClr val="000000"/>
                </a:solidFill>
                <a:ea typeface="Calibri" panose="020F0502020204030204" pitchFamily="34" charset="0"/>
                <a:cs typeface="Vrinda" pitchFamily="34" charset="0"/>
              </a:rPr>
              <a:t>Rocker arm , valve and  valve spring </a:t>
            </a:r>
            <a:endParaRPr lang="en-US" sz="1800" b="1">
              <a:latin typeface="Arial" panose="020B0604020202020204" pitchFamily="34" charset="0"/>
              <a:ea typeface="Calibri" panose="020F0502020204030204" pitchFamily="34" charset="0"/>
              <a:cs typeface="Vrinda" pitchFamily="34" charset="0"/>
            </a:endParaRPr>
          </a:p>
        </p:txBody>
      </p:sp>
      <p:sp>
        <p:nvSpPr>
          <p:cNvPr id="99363" name="Text Box 37"/>
          <p:cNvSpPr txBox="1">
            <a:spLocks noChangeArrowheads="1"/>
          </p:cNvSpPr>
          <p:nvPr/>
        </p:nvSpPr>
        <p:spPr bwMode="auto">
          <a:xfrm>
            <a:off x="8077201" y="3987801"/>
            <a:ext cx="1228725" cy="63817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100" b="1">
                <a:solidFill>
                  <a:srgbClr val="000000"/>
                </a:solidFill>
                <a:ea typeface="Calibri" panose="020F0502020204030204" pitchFamily="34" charset="0"/>
                <a:cs typeface="Vrinda" pitchFamily="34" charset="0"/>
              </a:rPr>
              <a:t>Timing gear mechanism  </a:t>
            </a:r>
            <a:endParaRPr lang="en-US" sz="1800" b="1">
              <a:latin typeface="Arial" panose="020B0604020202020204" pitchFamily="34" charset="0"/>
              <a:ea typeface="Calibri" panose="020F0502020204030204" pitchFamily="34" charset="0"/>
              <a:cs typeface="Vrinda" pitchFamily="34" charset="0"/>
            </a:endParaRPr>
          </a:p>
        </p:txBody>
      </p:sp>
      <p:sp>
        <p:nvSpPr>
          <p:cNvPr id="99364" name="Text Box 36"/>
          <p:cNvSpPr txBox="1">
            <a:spLocks noChangeArrowheads="1"/>
          </p:cNvSpPr>
          <p:nvPr/>
        </p:nvSpPr>
        <p:spPr bwMode="auto">
          <a:xfrm>
            <a:off x="9296400" y="4991100"/>
            <a:ext cx="838200" cy="49530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sz="1100" b="1">
                <a:ea typeface="Calibri" panose="020F0502020204030204" pitchFamily="34" charset="0"/>
                <a:cs typeface="Vrinda" pitchFamily="34" charset="0"/>
              </a:rPr>
              <a:t>Sump</a:t>
            </a:r>
            <a:endParaRPr lang="en-US" sz="1800" b="1">
              <a:latin typeface="Arial" panose="020B0604020202020204" pitchFamily="34" charset="0"/>
              <a:ea typeface="Calibri" panose="020F0502020204030204" pitchFamily="34" charset="0"/>
              <a:cs typeface="Vrinda" pitchFamily="34" charset="0"/>
            </a:endParaRPr>
          </a:p>
        </p:txBody>
      </p:sp>
      <p:cxnSp>
        <p:nvCxnSpPr>
          <p:cNvPr id="99365" name="AutoShape 35"/>
          <p:cNvCxnSpPr>
            <a:cxnSpLocks noChangeShapeType="1"/>
          </p:cNvCxnSpPr>
          <p:nvPr/>
        </p:nvCxnSpPr>
        <p:spPr bwMode="auto">
          <a:xfrm>
            <a:off x="5410201" y="3619501"/>
            <a:ext cx="238125" cy="95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66" name="AutoShape 34"/>
          <p:cNvCxnSpPr>
            <a:cxnSpLocks noChangeShapeType="1"/>
          </p:cNvCxnSpPr>
          <p:nvPr/>
        </p:nvCxnSpPr>
        <p:spPr bwMode="auto">
          <a:xfrm>
            <a:off x="4419600" y="2638425"/>
            <a:ext cx="0" cy="9652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67" name="AutoShape 32"/>
          <p:cNvCxnSpPr>
            <a:cxnSpLocks noChangeShapeType="1"/>
          </p:cNvCxnSpPr>
          <p:nvPr/>
        </p:nvCxnSpPr>
        <p:spPr bwMode="auto">
          <a:xfrm>
            <a:off x="4533900" y="2733676"/>
            <a:ext cx="0" cy="8985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68" name="AutoShape 31"/>
          <p:cNvCxnSpPr>
            <a:cxnSpLocks noChangeShapeType="1"/>
          </p:cNvCxnSpPr>
          <p:nvPr/>
        </p:nvCxnSpPr>
        <p:spPr bwMode="auto">
          <a:xfrm>
            <a:off x="4533900" y="2733675"/>
            <a:ext cx="17145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9369" name="AutoShape 30"/>
          <p:cNvCxnSpPr>
            <a:cxnSpLocks noChangeShapeType="1"/>
          </p:cNvCxnSpPr>
          <p:nvPr/>
        </p:nvCxnSpPr>
        <p:spPr bwMode="auto">
          <a:xfrm>
            <a:off x="8096251" y="2657475"/>
            <a:ext cx="1809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370" name="AutoShape 29"/>
          <p:cNvCxnSpPr>
            <a:cxnSpLocks noChangeShapeType="1"/>
          </p:cNvCxnSpPr>
          <p:nvPr/>
        </p:nvCxnSpPr>
        <p:spPr bwMode="auto">
          <a:xfrm>
            <a:off x="8096251" y="3416300"/>
            <a:ext cx="35242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99371" name="Rectangle 69"/>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99372" name="Rectangle 84"/>
          <p:cNvSpPr>
            <a:spLocks noChangeArrowheads="1"/>
          </p:cNvSpPr>
          <p:nvPr/>
        </p:nvSpPr>
        <p:spPr bwMode="auto">
          <a:xfrm>
            <a:off x="1524001" y="5011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cxnSp>
        <p:nvCxnSpPr>
          <p:cNvPr id="51" name="Straight Arrow Connector 50"/>
          <p:cNvCxnSpPr/>
          <p:nvPr/>
        </p:nvCxnSpPr>
        <p:spPr>
          <a:xfrm>
            <a:off x="3429000" y="2741614"/>
            <a:ext cx="152400"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a:off x="4267200" y="2667000"/>
            <a:ext cx="1524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09645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2514600" y="152401"/>
            <a:ext cx="7696200" cy="487363"/>
          </a:xfrm>
        </p:spPr>
        <p:txBody>
          <a:bodyPr>
            <a:normAutofit fontScale="90000"/>
          </a:bodyPr>
          <a:lstStyle/>
          <a:p>
            <a:pPr algn="l" eaLnBrk="1" hangingPunct="1"/>
            <a:r>
              <a:rPr lang="en-US" sz="3600" b="1" u="sng">
                <a:solidFill>
                  <a:srgbClr val="7030A0"/>
                </a:solidFill>
              </a:rPr>
              <a:t>Fuel  System</a:t>
            </a:r>
          </a:p>
        </p:txBody>
      </p:sp>
      <p:pic>
        <p:nvPicPr>
          <p:cNvPr id="104453" name="Picture 1" descr="C:\Users\MajShahid\Downloads\Documents\Image5.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81150" y="1219200"/>
            <a:ext cx="9086850" cy="4541838"/>
          </a:xfrm>
          <a:noFill/>
        </p:spPr>
      </p:pic>
    </p:spTree>
    <p:extLst>
      <p:ext uri="{BB962C8B-B14F-4D97-AF65-F5344CB8AC3E}">
        <p14:creationId xmlns:p14="http://schemas.microsoft.com/office/powerpoint/2010/main" val="4117678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2514600" y="152401"/>
            <a:ext cx="7696200" cy="487363"/>
          </a:xfrm>
        </p:spPr>
        <p:txBody>
          <a:bodyPr>
            <a:normAutofit fontScale="90000"/>
          </a:bodyPr>
          <a:lstStyle/>
          <a:p>
            <a:pPr algn="l" eaLnBrk="1" hangingPunct="1"/>
            <a:r>
              <a:rPr lang="en-US" sz="3600" b="1" u="sng">
                <a:solidFill>
                  <a:srgbClr val="7030A0"/>
                </a:solidFill>
              </a:rPr>
              <a:t>Fuel  System</a:t>
            </a:r>
          </a:p>
        </p:txBody>
      </p:sp>
      <p:cxnSp>
        <p:nvCxnSpPr>
          <p:cNvPr id="105477" name="AutoShape 28"/>
          <p:cNvCxnSpPr>
            <a:cxnSpLocks noChangeShapeType="1"/>
          </p:cNvCxnSpPr>
          <p:nvPr/>
        </p:nvCxnSpPr>
        <p:spPr bwMode="auto">
          <a:xfrm>
            <a:off x="3000375" y="2943226"/>
            <a:ext cx="228600" cy="95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5478" name="AutoShape 27"/>
          <p:cNvCxnSpPr>
            <a:cxnSpLocks noChangeShapeType="1"/>
          </p:cNvCxnSpPr>
          <p:nvPr/>
        </p:nvCxnSpPr>
        <p:spPr bwMode="auto">
          <a:xfrm>
            <a:off x="3895725" y="2943225"/>
            <a:ext cx="1524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5479" name="AutoShape 26"/>
          <p:cNvCxnSpPr>
            <a:cxnSpLocks noChangeShapeType="1"/>
          </p:cNvCxnSpPr>
          <p:nvPr/>
        </p:nvCxnSpPr>
        <p:spPr bwMode="auto">
          <a:xfrm>
            <a:off x="4876800" y="2952750"/>
            <a:ext cx="20955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5480" name="AutoShape 25"/>
          <p:cNvCxnSpPr>
            <a:cxnSpLocks noChangeShapeType="1"/>
          </p:cNvCxnSpPr>
          <p:nvPr/>
        </p:nvCxnSpPr>
        <p:spPr bwMode="auto">
          <a:xfrm>
            <a:off x="5819776" y="2933700"/>
            <a:ext cx="23812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5481" name="AutoShape 24"/>
          <p:cNvCxnSpPr>
            <a:cxnSpLocks noChangeShapeType="1"/>
          </p:cNvCxnSpPr>
          <p:nvPr/>
        </p:nvCxnSpPr>
        <p:spPr bwMode="auto">
          <a:xfrm>
            <a:off x="6896101" y="2952751"/>
            <a:ext cx="276225" cy="95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5482" name="Text Box 23"/>
          <p:cNvSpPr txBox="1">
            <a:spLocks noChangeArrowheads="1"/>
          </p:cNvSpPr>
          <p:nvPr/>
        </p:nvSpPr>
        <p:spPr bwMode="auto">
          <a:xfrm>
            <a:off x="2533650" y="2670176"/>
            <a:ext cx="476250" cy="542925"/>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200" b="1">
                <a:ea typeface="Calibri" panose="020F0502020204030204" pitchFamily="34" charset="0"/>
                <a:cs typeface="Vrinda" pitchFamily="34" charset="0"/>
              </a:rPr>
              <a:t>Fuel tank</a:t>
            </a:r>
            <a:endParaRPr lang="en-US" sz="900" b="1">
              <a:latin typeface="Arial" panose="020B0604020202020204" pitchFamily="34" charset="0"/>
              <a:ea typeface="Calibri" panose="020F0502020204030204" pitchFamily="34" charset="0"/>
              <a:cs typeface="Vrinda" pitchFamily="34" charset="0"/>
            </a:endParaRPr>
          </a:p>
          <a:p>
            <a:pPr eaLnBrk="1" hangingPunct="1">
              <a:spcBef>
                <a:spcPct val="0"/>
              </a:spcBef>
              <a:buFontTx/>
              <a:buNone/>
            </a:pPr>
            <a:endParaRPr lang="en-US" sz="2000" b="1">
              <a:latin typeface="Arial" panose="020B0604020202020204" pitchFamily="34" charset="0"/>
              <a:ea typeface="Calibri" panose="020F0502020204030204" pitchFamily="34" charset="0"/>
              <a:cs typeface="Vrinda" pitchFamily="34" charset="0"/>
            </a:endParaRPr>
          </a:p>
        </p:txBody>
      </p:sp>
      <p:sp>
        <p:nvSpPr>
          <p:cNvPr id="95243" name="Text Box 22"/>
          <p:cNvSpPr txBox="1">
            <a:spLocks noChangeArrowheads="1"/>
          </p:cNvSpPr>
          <p:nvPr/>
        </p:nvSpPr>
        <p:spPr bwMode="auto">
          <a:xfrm>
            <a:off x="3238500" y="2670176"/>
            <a:ext cx="647700" cy="542925"/>
          </a:xfrm>
          <a:prstGeom prst="rect">
            <a:avLst/>
          </a:prstGeom>
          <a:solidFill>
            <a:srgbClr val="FFFFFF"/>
          </a:solidFill>
          <a:ln w="9525">
            <a:solidFill>
              <a:srgbClr val="000000"/>
            </a:solidFill>
            <a:miter lim="800000"/>
            <a:headEnd/>
            <a:tailEnd/>
          </a:ln>
        </p:spPr>
        <p:txBody>
          <a:bodyPr/>
          <a:lstStyle/>
          <a:p>
            <a:pPr eaLnBrk="1" hangingPunct="1">
              <a:defRPr/>
            </a:pPr>
            <a:r>
              <a:rPr lang="en-US" sz="1050" b="1">
                <a:latin typeface="Calibri" pitchFamily="34" charset="0"/>
                <a:ea typeface="Calibri" pitchFamily="34" charset="0"/>
                <a:cs typeface="Vrinda"/>
              </a:rPr>
              <a:t>PrimaryFilter</a:t>
            </a:r>
            <a:endParaRPr lang="en-US" sz="2000" b="1">
              <a:latin typeface="Arial" charset="0"/>
              <a:ea typeface="Calibri" pitchFamily="34" charset="0"/>
              <a:cs typeface="Vrinda"/>
            </a:endParaRPr>
          </a:p>
        </p:txBody>
      </p:sp>
      <p:sp>
        <p:nvSpPr>
          <p:cNvPr id="95244" name="Text Box 21"/>
          <p:cNvSpPr txBox="1">
            <a:spLocks noChangeArrowheads="1"/>
          </p:cNvSpPr>
          <p:nvPr/>
        </p:nvSpPr>
        <p:spPr bwMode="auto">
          <a:xfrm>
            <a:off x="4057651" y="2582864"/>
            <a:ext cx="809625" cy="998537"/>
          </a:xfrm>
          <a:prstGeom prst="rect">
            <a:avLst/>
          </a:prstGeom>
          <a:solidFill>
            <a:srgbClr val="FFFFFF"/>
          </a:solidFill>
          <a:ln w="9525">
            <a:solidFill>
              <a:srgbClr val="000000"/>
            </a:solidFill>
            <a:miter lim="800000"/>
            <a:headEnd/>
            <a:tailEnd/>
          </a:ln>
        </p:spPr>
        <p:txBody>
          <a:bodyPr/>
          <a:lstStyle/>
          <a:p>
            <a:pPr eaLnBrk="1" hangingPunct="1">
              <a:defRPr/>
            </a:pPr>
            <a:r>
              <a:rPr lang="en-US" sz="1050" b="1" dirty="0">
                <a:latin typeface="Calibri" pitchFamily="34" charset="0"/>
                <a:ea typeface="Calibri" pitchFamily="34" charset="0"/>
                <a:cs typeface="Vrinda"/>
              </a:rPr>
              <a:t>Fuel feed pump/l low pressure pump</a:t>
            </a:r>
            <a:endParaRPr lang="en-US" sz="2000" b="1" dirty="0">
              <a:latin typeface="Arial" charset="0"/>
              <a:ea typeface="Calibri" pitchFamily="34" charset="0"/>
              <a:cs typeface="Vrinda"/>
            </a:endParaRPr>
          </a:p>
        </p:txBody>
      </p:sp>
      <p:sp>
        <p:nvSpPr>
          <p:cNvPr id="95245" name="Text Box 20"/>
          <p:cNvSpPr txBox="1">
            <a:spLocks noChangeArrowheads="1"/>
          </p:cNvSpPr>
          <p:nvPr/>
        </p:nvSpPr>
        <p:spPr bwMode="auto">
          <a:xfrm>
            <a:off x="5076826" y="2647950"/>
            <a:ext cx="790575" cy="630238"/>
          </a:xfrm>
          <a:prstGeom prst="rect">
            <a:avLst/>
          </a:prstGeom>
          <a:solidFill>
            <a:srgbClr val="FFFFFF"/>
          </a:solidFill>
          <a:ln w="9525">
            <a:solidFill>
              <a:srgbClr val="000000"/>
            </a:solidFill>
            <a:miter lim="800000"/>
            <a:headEnd/>
            <a:tailEnd/>
          </a:ln>
        </p:spPr>
        <p:txBody>
          <a:bodyPr/>
          <a:lstStyle/>
          <a:p>
            <a:pPr eaLnBrk="1" hangingPunct="1">
              <a:defRPr/>
            </a:pPr>
            <a:r>
              <a:rPr lang="en-US" sz="1050" b="1">
                <a:latin typeface="Calibri" pitchFamily="34" charset="0"/>
                <a:ea typeface="Calibri" pitchFamily="34" charset="0"/>
                <a:cs typeface="Vrinda"/>
              </a:rPr>
              <a:t>Secondary Filter</a:t>
            </a:r>
            <a:endParaRPr lang="en-US" sz="2000" b="1">
              <a:latin typeface="Arial" charset="0"/>
              <a:ea typeface="Calibri" pitchFamily="34" charset="0"/>
              <a:cs typeface="Vrinda"/>
            </a:endParaRPr>
          </a:p>
        </p:txBody>
      </p:sp>
      <p:sp>
        <p:nvSpPr>
          <p:cNvPr id="95246" name="Text Box 19"/>
          <p:cNvSpPr txBox="1">
            <a:spLocks noChangeArrowheads="1"/>
          </p:cNvSpPr>
          <p:nvPr/>
        </p:nvSpPr>
        <p:spPr bwMode="auto">
          <a:xfrm>
            <a:off x="6057900" y="2647950"/>
            <a:ext cx="838200" cy="895350"/>
          </a:xfrm>
          <a:prstGeom prst="rect">
            <a:avLst/>
          </a:prstGeom>
          <a:solidFill>
            <a:srgbClr val="FFFFFF"/>
          </a:solidFill>
          <a:ln w="9525">
            <a:solidFill>
              <a:srgbClr val="000000"/>
            </a:solidFill>
            <a:miter lim="800000"/>
            <a:headEnd/>
            <a:tailEnd/>
          </a:ln>
        </p:spPr>
        <p:txBody>
          <a:bodyPr/>
          <a:lstStyle/>
          <a:p>
            <a:pPr eaLnBrk="1" hangingPunct="1">
              <a:defRPr/>
            </a:pPr>
            <a:r>
              <a:rPr lang="en-US" sz="1050" b="1">
                <a:latin typeface="Calibri" pitchFamily="34" charset="0"/>
                <a:ea typeface="Calibri" pitchFamily="34" charset="0"/>
                <a:cs typeface="Vrinda"/>
              </a:rPr>
              <a:t>Fuel  injection pump/ high pressure pump  </a:t>
            </a:r>
            <a:endParaRPr lang="en-US" sz="900" b="1">
              <a:latin typeface="Arial" charset="0"/>
              <a:ea typeface="Calibri" pitchFamily="34" charset="0"/>
              <a:cs typeface="Vrinda"/>
            </a:endParaRPr>
          </a:p>
          <a:p>
            <a:pPr eaLnBrk="1" hangingPunct="1">
              <a:defRPr/>
            </a:pPr>
            <a:endParaRPr lang="en-US" sz="2000" b="1">
              <a:latin typeface="Arial" charset="0"/>
              <a:ea typeface="Calibri" pitchFamily="34" charset="0"/>
              <a:cs typeface="Vrinda"/>
            </a:endParaRPr>
          </a:p>
        </p:txBody>
      </p:sp>
      <p:sp>
        <p:nvSpPr>
          <p:cNvPr id="105487" name="Text Box 18"/>
          <p:cNvSpPr txBox="1">
            <a:spLocks noChangeArrowheads="1"/>
          </p:cNvSpPr>
          <p:nvPr/>
        </p:nvSpPr>
        <p:spPr bwMode="auto">
          <a:xfrm>
            <a:off x="7172325" y="2647951"/>
            <a:ext cx="571500" cy="665163"/>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200" b="1">
                <a:ea typeface="Calibri" panose="020F0502020204030204" pitchFamily="34" charset="0"/>
                <a:cs typeface="Vrinda" pitchFamily="34" charset="0"/>
              </a:rPr>
              <a:t>HP line </a:t>
            </a:r>
            <a:endParaRPr lang="en-US" sz="2000" b="1">
              <a:latin typeface="Arial" panose="020B0604020202020204" pitchFamily="34" charset="0"/>
              <a:ea typeface="Calibri" panose="020F0502020204030204" pitchFamily="34" charset="0"/>
              <a:cs typeface="Vrinda" pitchFamily="34" charset="0"/>
            </a:endParaRPr>
          </a:p>
        </p:txBody>
      </p:sp>
      <p:sp>
        <p:nvSpPr>
          <p:cNvPr id="95248" name="Text Box 17"/>
          <p:cNvSpPr txBox="1">
            <a:spLocks noChangeArrowheads="1"/>
          </p:cNvSpPr>
          <p:nvPr/>
        </p:nvSpPr>
        <p:spPr bwMode="auto">
          <a:xfrm>
            <a:off x="7981951" y="2670176"/>
            <a:ext cx="619125" cy="665163"/>
          </a:xfrm>
          <a:prstGeom prst="rect">
            <a:avLst/>
          </a:prstGeom>
          <a:solidFill>
            <a:srgbClr val="FFFFFF"/>
          </a:solidFill>
          <a:ln w="9525">
            <a:solidFill>
              <a:srgbClr val="000000"/>
            </a:solidFill>
            <a:miter lim="800000"/>
            <a:headEnd/>
            <a:tailEnd/>
          </a:ln>
        </p:spPr>
        <p:txBody>
          <a:bodyPr/>
          <a:lstStyle/>
          <a:p>
            <a:pPr eaLnBrk="1" hangingPunct="1">
              <a:defRPr/>
            </a:pPr>
            <a:r>
              <a:rPr lang="en-US" sz="1050" b="1">
                <a:latin typeface="Calibri" pitchFamily="34" charset="0"/>
                <a:ea typeface="Calibri" pitchFamily="34" charset="0"/>
                <a:cs typeface="Vrinda"/>
              </a:rPr>
              <a:t>Injector</a:t>
            </a:r>
            <a:endParaRPr lang="en-US" sz="2000" b="1">
              <a:latin typeface="Arial" charset="0"/>
              <a:ea typeface="Calibri" pitchFamily="34" charset="0"/>
              <a:cs typeface="Vrinda"/>
            </a:endParaRPr>
          </a:p>
        </p:txBody>
      </p:sp>
      <p:cxnSp>
        <p:nvCxnSpPr>
          <p:cNvPr id="105489" name="AutoShape 16"/>
          <p:cNvCxnSpPr>
            <a:cxnSpLocks noChangeShapeType="1"/>
          </p:cNvCxnSpPr>
          <p:nvPr/>
        </p:nvCxnSpPr>
        <p:spPr bwMode="auto">
          <a:xfrm flipV="1">
            <a:off x="7762876" y="2962276"/>
            <a:ext cx="219075" cy="95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5490" name="AutoShape 15"/>
          <p:cNvCxnSpPr>
            <a:cxnSpLocks noChangeShapeType="1"/>
          </p:cNvCxnSpPr>
          <p:nvPr/>
        </p:nvCxnSpPr>
        <p:spPr bwMode="auto">
          <a:xfrm>
            <a:off x="8439150" y="3362326"/>
            <a:ext cx="0" cy="9048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5491" name="AutoShape 8"/>
          <p:cNvCxnSpPr>
            <a:cxnSpLocks noChangeShapeType="1"/>
          </p:cNvCxnSpPr>
          <p:nvPr/>
        </p:nvCxnSpPr>
        <p:spPr bwMode="auto">
          <a:xfrm flipH="1">
            <a:off x="2638426" y="4267200"/>
            <a:ext cx="580072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5492" name="AutoShape 14"/>
          <p:cNvCxnSpPr>
            <a:cxnSpLocks noChangeShapeType="1"/>
          </p:cNvCxnSpPr>
          <p:nvPr/>
        </p:nvCxnSpPr>
        <p:spPr bwMode="auto">
          <a:xfrm flipV="1">
            <a:off x="2638425" y="3206751"/>
            <a:ext cx="0" cy="102711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5493" name="Text Box 13"/>
          <p:cNvSpPr txBox="1">
            <a:spLocks noChangeArrowheads="1"/>
          </p:cNvSpPr>
          <p:nvPr/>
        </p:nvSpPr>
        <p:spPr bwMode="auto">
          <a:xfrm>
            <a:off x="8829676" y="2701925"/>
            <a:ext cx="771525" cy="60960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200" b="1">
                <a:ea typeface="Calibri" panose="020F0502020204030204" pitchFamily="34" charset="0"/>
                <a:cs typeface="Vrinda" pitchFamily="34" charset="0"/>
              </a:rPr>
              <a:t>Cylinder</a:t>
            </a:r>
            <a:endParaRPr lang="en-US" sz="2000" b="1">
              <a:latin typeface="Arial" panose="020B0604020202020204" pitchFamily="34" charset="0"/>
              <a:ea typeface="Calibri" panose="020F0502020204030204" pitchFamily="34" charset="0"/>
              <a:cs typeface="Vrinda" pitchFamily="34" charset="0"/>
            </a:endParaRPr>
          </a:p>
        </p:txBody>
      </p:sp>
      <p:cxnSp>
        <p:nvCxnSpPr>
          <p:cNvPr id="105494" name="AutoShape 12"/>
          <p:cNvCxnSpPr>
            <a:cxnSpLocks noChangeShapeType="1"/>
          </p:cNvCxnSpPr>
          <p:nvPr/>
        </p:nvCxnSpPr>
        <p:spPr bwMode="auto">
          <a:xfrm>
            <a:off x="8591551" y="2962276"/>
            <a:ext cx="238125" cy="95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5495" name="AutoShape 11"/>
          <p:cNvCxnSpPr>
            <a:cxnSpLocks noChangeShapeType="1"/>
          </p:cNvCxnSpPr>
          <p:nvPr/>
        </p:nvCxnSpPr>
        <p:spPr bwMode="auto">
          <a:xfrm flipV="1">
            <a:off x="7048500" y="2363788"/>
            <a:ext cx="0" cy="60166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5496" name="AutoShape 10"/>
          <p:cNvCxnSpPr>
            <a:cxnSpLocks noChangeShapeType="1"/>
          </p:cNvCxnSpPr>
          <p:nvPr/>
        </p:nvCxnSpPr>
        <p:spPr bwMode="auto">
          <a:xfrm flipH="1">
            <a:off x="5467350" y="2363788"/>
            <a:ext cx="158115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5497" name="AutoShape 9"/>
          <p:cNvCxnSpPr>
            <a:cxnSpLocks noChangeShapeType="1"/>
          </p:cNvCxnSpPr>
          <p:nvPr/>
        </p:nvCxnSpPr>
        <p:spPr bwMode="auto">
          <a:xfrm>
            <a:off x="5467350" y="2363788"/>
            <a:ext cx="0" cy="28416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5498" name="Rectangle 30"/>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800">
              <a:latin typeface="Arial" panose="020B0604020202020204" pitchFamily="34" charset="0"/>
            </a:endParaRPr>
          </a:p>
        </p:txBody>
      </p:sp>
      <p:sp>
        <p:nvSpPr>
          <p:cNvPr id="105499" name="Rectangle 32"/>
          <p:cNvSpPr>
            <a:spLocks noChangeArrowheads="1"/>
          </p:cNvSpPr>
          <p:nvPr/>
        </p:nvSpPr>
        <p:spPr bwMode="auto">
          <a:xfrm>
            <a:off x="2127250" y="1882776"/>
            <a:ext cx="53022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900" b="1">
              <a:latin typeface="Arial" panose="020B0604020202020204" pitchFamily="34" charset="0"/>
            </a:endParaRPr>
          </a:p>
          <a:p>
            <a:pPr eaLnBrk="1" hangingPunct="1">
              <a:spcBef>
                <a:spcPct val="0"/>
              </a:spcBef>
              <a:buFontTx/>
              <a:buNone/>
            </a:pPr>
            <a:r>
              <a:rPr lang="en-US" sz="1600" b="1">
                <a:solidFill>
                  <a:srgbClr val="0D0D0D"/>
                </a:solidFill>
                <a:ea typeface="Calibri" panose="020F0502020204030204" pitchFamily="34" charset="0"/>
                <a:cs typeface="Vrinda" pitchFamily="34" charset="0"/>
              </a:rPr>
              <a:t>                                                                         Residual diesel</a:t>
            </a:r>
            <a:endParaRPr lang="en-US" sz="900" b="1">
              <a:latin typeface="Arial" panose="020B0604020202020204" pitchFamily="34" charset="0"/>
            </a:endParaRPr>
          </a:p>
          <a:p>
            <a:pPr eaLnBrk="1" hangingPunct="1">
              <a:spcBef>
                <a:spcPct val="0"/>
              </a:spcBef>
              <a:buFontTx/>
              <a:buNone/>
            </a:pPr>
            <a:endParaRPr lang="en-US" sz="2000" b="1">
              <a:latin typeface="Arial" panose="020B0604020202020204" pitchFamily="34" charset="0"/>
            </a:endParaRPr>
          </a:p>
        </p:txBody>
      </p:sp>
      <p:sp>
        <p:nvSpPr>
          <p:cNvPr id="105500" name="Rectangle 41"/>
          <p:cNvSpPr>
            <a:spLocks noChangeArrowheads="1"/>
          </p:cNvSpPr>
          <p:nvPr/>
        </p:nvSpPr>
        <p:spPr bwMode="auto">
          <a:xfrm>
            <a:off x="1524000" y="1092370"/>
            <a:ext cx="48109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tabLst>
                <a:tab pos="45815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5815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5815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5815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5815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5815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5815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5815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581525" algn="l"/>
              </a:tabLst>
              <a:defRPr sz="2000">
                <a:solidFill>
                  <a:schemeClr val="tx1"/>
                </a:solidFill>
                <a:latin typeface="Calibri" panose="020F0502020204030204" pitchFamily="34" charset="0"/>
              </a:defRPr>
            </a:lvl9pPr>
          </a:lstStyle>
          <a:p>
            <a:pPr eaLnBrk="1" hangingPunct="1">
              <a:spcBef>
                <a:spcPct val="0"/>
              </a:spcBef>
              <a:buFontTx/>
              <a:buNone/>
            </a:pPr>
            <a:r>
              <a:rPr lang="en-US" sz="800">
                <a:latin typeface="Arial" panose="020B0604020202020204" pitchFamily="34" charset="0"/>
              </a:rPr>
              <a:t/>
            </a:r>
            <a:br>
              <a:rPr lang="en-US" sz="800">
                <a:latin typeface="Arial" panose="020B0604020202020204" pitchFamily="34" charset="0"/>
              </a:rPr>
            </a:br>
            <a:endParaRPr lang="en-US" sz="1800">
              <a:latin typeface="Arial" panose="020B0604020202020204" pitchFamily="34" charset="0"/>
            </a:endParaRPr>
          </a:p>
          <a:p>
            <a:pPr eaLnBrk="1" hangingPunct="1">
              <a:spcBef>
                <a:spcPct val="0"/>
              </a:spcBef>
              <a:buFontTx/>
              <a:buNone/>
            </a:pPr>
            <a:r>
              <a:rPr lang="en-US" sz="1600">
                <a:ea typeface="Calibri" panose="020F0502020204030204" pitchFamily="34" charset="0"/>
                <a:cs typeface="Vrinda" pitchFamily="34" charset="0"/>
              </a:rPr>
              <a:t>	</a:t>
            </a:r>
            <a:endParaRPr lang="en-US" sz="800">
              <a:latin typeface="Arial" panose="020B0604020202020204" pitchFamily="34" charset="0"/>
            </a:endParaRPr>
          </a:p>
          <a:p>
            <a:pPr eaLnBrk="1" hangingPunct="1">
              <a:spcBef>
                <a:spcPct val="0"/>
              </a:spcBef>
              <a:buFontTx/>
              <a:buNone/>
            </a:pPr>
            <a:endParaRPr lang="en-US" sz="1800">
              <a:latin typeface="Arial" panose="020B0604020202020204" pitchFamily="34" charset="0"/>
            </a:endParaRPr>
          </a:p>
        </p:txBody>
      </p:sp>
      <p:sp>
        <p:nvSpPr>
          <p:cNvPr id="105501" name="Rectangle 42"/>
          <p:cNvSpPr>
            <a:spLocks noChangeArrowheads="1"/>
          </p:cNvSpPr>
          <p:nvPr/>
        </p:nvSpPr>
        <p:spPr bwMode="auto">
          <a:xfrm>
            <a:off x="4495800" y="36830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tabLst>
                <a:tab pos="292417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292417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292417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292417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292417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292417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292417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292417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2924175" algn="l"/>
              </a:tabLst>
              <a:defRPr sz="2000">
                <a:solidFill>
                  <a:schemeClr val="tx1"/>
                </a:solidFill>
                <a:latin typeface="Calibri" panose="020F0502020204030204" pitchFamily="34" charset="0"/>
              </a:defRPr>
            </a:lvl9pPr>
          </a:lstStyle>
          <a:p>
            <a:pPr eaLnBrk="1" hangingPunct="1">
              <a:spcBef>
                <a:spcPct val="0"/>
              </a:spcBef>
              <a:buFontTx/>
              <a:buNone/>
            </a:pPr>
            <a:endParaRPr lang="en-US" sz="1600">
              <a:ea typeface="Calibri" panose="020F0502020204030204" pitchFamily="34" charset="0"/>
              <a:cs typeface="Vrinda" pitchFamily="34" charset="0"/>
            </a:endParaRPr>
          </a:p>
          <a:p>
            <a:pPr eaLnBrk="1" hangingPunct="1">
              <a:spcBef>
                <a:spcPct val="0"/>
              </a:spcBef>
              <a:buFontTx/>
              <a:buNone/>
            </a:pPr>
            <a:r>
              <a:rPr lang="en-US" sz="1600">
                <a:ea typeface="Calibri" panose="020F0502020204030204" pitchFamily="34" charset="0"/>
                <a:cs typeface="Vrinda" pitchFamily="34" charset="0"/>
              </a:rPr>
              <a:t>                             Excess fuel</a:t>
            </a:r>
            <a:endParaRPr lang="en-US" sz="1800">
              <a:latin typeface="Arial" panose="020B0604020202020204" pitchFamily="34" charset="0"/>
              <a:ea typeface="Calibri" panose="020F0502020204030204" pitchFamily="34" charset="0"/>
              <a:cs typeface="Vrinda" pitchFamily="34" charset="0"/>
            </a:endParaRPr>
          </a:p>
        </p:txBody>
      </p:sp>
    </p:spTree>
    <p:extLst>
      <p:ext uri="{BB962C8B-B14F-4D97-AF65-F5344CB8AC3E}">
        <p14:creationId xmlns:p14="http://schemas.microsoft.com/office/powerpoint/2010/main" val="38640858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2362200" y="274638"/>
            <a:ext cx="7848600" cy="639762"/>
          </a:xfrm>
        </p:spPr>
        <p:txBody>
          <a:bodyPr>
            <a:normAutofit fontScale="90000"/>
          </a:bodyPr>
          <a:lstStyle/>
          <a:p>
            <a:pPr algn="l"/>
            <a:r>
              <a:rPr lang="en-US" smtClean="0"/>
              <a:t>Super Charger</a:t>
            </a:r>
          </a:p>
        </p:txBody>
      </p:sp>
      <p:pic>
        <p:nvPicPr>
          <p:cNvPr id="106499" name="Picture 2" descr="F:\IC Engine\Supercharger_Cutaw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926" y="2133600"/>
            <a:ext cx="47148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3" descr="F:\IC Engine\super-charger-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31942"/>
            <a:ext cx="434340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92941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828800" y="762001"/>
            <a:ext cx="8610600" cy="1444625"/>
          </a:xfrm>
        </p:spPr>
        <p:txBody>
          <a:bodyPr>
            <a:noAutofit/>
          </a:bodyPr>
          <a:lstStyle/>
          <a:p>
            <a:pPr marL="274320" indent="-274320">
              <a:buNone/>
              <a:defRPr/>
            </a:pPr>
            <a:r>
              <a:rPr lang="en-US" dirty="0">
                <a:latin typeface="Arial" pitchFamily="34" charset="0"/>
                <a:cs typeface="Arial" pitchFamily="34" charset="0"/>
              </a:rPr>
              <a:t>3.   According to the number of </a:t>
            </a:r>
            <a:r>
              <a:rPr lang="en-US" dirty="0">
                <a:solidFill>
                  <a:srgbClr val="FFC000"/>
                </a:solidFill>
                <a:latin typeface="Arial" pitchFamily="34" charset="0"/>
                <a:cs typeface="Arial" pitchFamily="34" charset="0"/>
              </a:rPr>
              <a:t>strokes</a:t>
            </a:r>
            <a:r>
              <a:rPr lang="en-US" dirty="0">
                <a:latin typeface="Arial" pitchFamily="34" charset="0"/>
                <a:cs typeface="Arial" pitchFamily="34" charset="0"/>
              </a:rPr>
              <a:t> per cycle :</a:t>
            </a:r>
          </a:p>
          <a:p>
            <a:pPr marL="514350" indent="-514350">
              <a:buNone/>
              <a:defRPr/>
            </a:pPr>
            <a:r>
              <a:rPr lang="en-US" dirty="0">
                <a:latin typeface="Arial" pitchFamily="34" charset="0"/>
                <a:cs typeface="Arial" pitchFamily="34" charset="0"/>
              </a:rPr>
              <a:t>	a.	Four Stroke cycle engines</a:t>
            </a:r>
          </a:p>
          <a:p>
            <a:pPr marL="514350" indent="-514350">
              <a:buNone/>
              <a:defRPr/>
            </a:pPr>
            <a:r>
              <a:rPr lang="en-US" dirty="0">
                <a:latin typeface="Arial" pitchFamily="34" charset="0"/>
                <a:cs typeface="Arial" pitchFamily="34" charset="0"/>
              </a:rPr>
              <a:t>	b.	Two stroke cycle engines</a:t>
            </a:r>
          </a:p>
          <a:p>
            <a:pPr marL="514350" indent="-514350">
              <a:buNone/>
              <a:defRPr/>
            </a:pPr>
            <a:endParaRPr lang="en-US" sz="1800" dirty="0">
              <a:latin typeface="Arial" pitchFamily="34" charset="0"/>
              <a:cs typeface="Arial" pitchFamily="34" charset="0"/>
            </a:endParaRPr>
          </a:p>
        </p:txBody>
      </p:sp>
      <p:sp>
        <p:nvSpPr>
          <p:cNvPr id="18435" name="Slide Number Placeholder 3"/>
          <p:cNvSpPr>
            <a:spLocks noGrp="1"/>
          </p:cNvSpPr>
          <p:nvPr>
            <p:ph type="sldNum" sz="quarter" idx="12"/>
          </p:nvPr>
        </p:nvSpPr>
        <p:spPr bwMode="auto">
          <a:xfrm>
            <a:off x="9677400" y="6356351"/>
            <a:ext cx="533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48D083-4BCE-472F-8BE8-2B83E1EB5A3E}" type="slidenum">
              <a:rPr lang="en-US" sz="1600">
                <a:solidFill>
                  <a:schemeClr val="bg1"/>
                </a:solidFill>
              </a:rPr>
              <a:pPr>
                <a:spcBef>
                  <a:spcPct val="0"/>
                </a:spcBef>
                <a:buFontTx/>
                <a:buNone/>
              </a:pPr>
              <a:t>5</a:t>
            </a:fld>
            <a:endParaRPr lang="en-US" sz="1600">
              <a:solidFill>
                <a:schemeClr val="bg1"/>
              </a:solidFill>
            </a:endParaRPr>
          </a:p>
        </p:txBody>
      </p:sp>
      <p:pic>
        <p:nvPicPr>
          <p:cNvPr id="18436" name="Picture 8" descr="C:\Users\MajShahid\Downloads\Documents\2-stroke-engin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2743201"/>
            <a:ext cx="3886200"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2" descr="C:\Users\MajShahid\Downloads\Documents\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819401"/>
            <a:ext cx="52578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23359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Turbocharger with intercooler working principle</a:t>
            </a:r>
          </a:p>
        </p:txBody>
      </p:sp>
      <p:pic>
        <p:nvPicPr>
          <p:cNvPr id="3074" name="Picture 2" descr="TURBOCHARGER: COMPONENTS, WORKING PRINCIPLES, AND TYPES - INGENIERÍA Y  MECÁNICA AUTOMOTRIZ"/>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9173" y="1980369"/>
            <a:ext cx="5395389"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727004" y="2433710"/>
            <a:ext cx="5120337" cy="3174609"/>
          </a:xfrm>
          <a:prstGeom prst="rect">
            <a:avLst/>
          </a:prstGeom>
        </p:spPr>
      </p:pic>
      <p:sp>
        <p:nvSpPr>
          <p:cNvPr id="3" name="Date Placeholder 2"/>
          <p:cNvSpPr>
            <a:spLocks noGrp="1"/>
          </p:cNvSpPr>
          <p:nvPr>
            <p:ph type="dt" sz="half" idx="10"/>
          </p:nvPr>
        </p:nvSpPr>
        <p:spPr/>
        <p:txBody>
          <a:bodyPr/>
          <a:lstStyle/>
          <a:p>
            <a:fld id="{97F02656-AC8A-437F-B86F-D2D58C2EA161}" type="datetime1">
              <a:rPr lang="en-US" smtClean="0"/>
              <a:t>6/10/2023</a:t>
            </a:fld>
            <a:endParaRPr lang="en-US"/>
          </a:p>
        </p:txBody>
      </p:sp>
      <p:sp>
        <p:nvSpPr>
          <p:cNvPr id="4" name="Footer Placeholder 3"/>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50</a:t>
            </a:fld>
            <a:endParaRPr lang="en-US"/>
          </a:p>
        </p:txBody>
      </p:sp>
    </p:spTree>
    <p:extLst>
      <p:ext uri="{BB962C8B-B14F-4D97-AF65-F5344CB8AC3E}">
        <p14:creationId xmlns:p14="http://schemas.microsoft.com/office/powerpoint/2010/main" val="9273748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AutoShape 4" descr="Dual-stage turbocharging system without bypass valve utilizing EIVC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661182" y="1856937"/>
            <a:ext cx="6168580" cy="3432516"/>
          </a:xfrm>
          <a:prstGeom prst="rect">
            <a:avLst/>
          </a:prstGeom>
        </p:spPr>
      </p:pic>
      <p:pic>
        <p:nvPicPr>
          <p:cNvPr id="7" name="Picture 6"/>
          <p:cNvPicPr>
            <a:picLocks noChangeAspect="1"/>
          </p:cNvPicPr>
          <p:nvPr/>
        </p:nvPicPr>
        <p:blipFill>
          <a:blip r:embed="rId3"/>
          <a:stretch>
            <a:fillRect/>
          </a:stretch>
        </p:blipFill>
        <p:spPr>
          <a:xfrm>
            <a:off x="7213482" y="2390928"/>
            <a:ext cx="4517528" cy="2554445"/>
          </a:xfrm>
          <a:prstGeom prst="rect">
            <a:avLst/>
          </a:prstGeom>
        </p:spPr>
      </p:pic>
      <p:sp>
        <p:nvSpPr>
          <p:cNvPr id="3" name="Date Placeholder 2"/>
          <p:cNvSpPr>
            <a:spLocks noGrp="1"/>
          </p:cNvSpPr>
          <p:nvPr>
            <p:ph type="dt" sz="half" idx="10"/>
          </p:nvPr>
        </p:nvSpPr>
        <p:spPr/>
        <p:txBody>
          <a:bodyPr/>
          <a:lstStyle/>
          <a:p>
            <a:fld id="{BA717433-B8F8-4FCB-8FFF-56884A362FD3}" type="datetime1">
              <a:rPr lang="en-US" smtClean="0"/>
              <a:t>6/10/2023</a:t>
            </a:fld>
            <a:endParaRPr lang="en-US"/>
          </a:p>
        </p:txBody>
      </p:sp>
      <p:sp>
        <p:nvSpPr>
          <p:cNvPr id="4" name="Footer Placeholder 3"/>
          <p:cNvSpPr>
            <a:spLocks noGrp="1"/>
          </p:cNvSpPr>
          <p:nvPr>
            <p:ph type="ftr" sz="quarter" idx="11"/>
          </p:nvPr>
        </p:nvSpPr>
        <p:spPr/>
        <p:txBody>
          <a:bodyPr/>
          <a:lstStyle/>
          <a:p>
            <a:r>
              <a:rPr lang="en-US"/>
              <a:t>BG Humayun MIST</a:t>
            </a:r>
          </a:p>
        </p:txBody>
      </p:sp>
      <p:sp>
        <p:nvSpPr>
          <p:cNvPr id="8" name="Slide Number Placeholder 7"/>
          <p:cNvSpPr>
            <a:spLocks noGrp="1"/>
          </p:cNvSpPr>
          <p:nvPr>
            <p:ph type="sldNum" sz="quarter" idx="12"/>
          </p:nvPr>
        </p:nvSpPr>
        <p:spPr/>
        <p:txBody>
          <a:bodyPr/>
          <a:lstStyle/>
          <a:p>
            <a:fld id="{FD3A9C47-6F93-46A7-AC03-373FACF4FD6C}" type="slidenum">
              <a:rPr lang="en-US" smtClean="0"/>
              <a:t>51</a:t>
            </a:fld>
            <a:endParaRPr lang="en-US"/>
          </a:p>
        </p:txBody>
      </p:sp>
    </p:spTree>
    <p:extLst>
      <p:ext uri="{BB962C8B-B14F-4D97-AF65-F5344CB8AC3E}">
        <p14:creationId xmlns:p14="http://schemas.microsoft.com/office/powerpoint/2010/main" val="12244983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5"/>
          <p:cNvSpPr>
            <a:spLocks noGrp="1"/>
          </p:cNvSpPr>
          <p:nvPr>
            <p:ph type="title"/>
          </p:nvPr>
        </p:nvSpPr>
        <p:spPr>
          <a:xfrm>
            <a:off x="1981200" y="274638"/>
            <a:ext cx="8229600" cy="563562"/>
          </a:xfrm>
        </p:spPr>
        <p:txBody>
          <a:bodyPr>
            <a:normAutofit fontScale="90000"/>
          </a:bodyPr>
          <a:lstStyle/>
          <a:p>
            <a:r>
              <a:rPr lang="en-US" sz="3600" b="1" u="sng">
                <a:solidFill>
                  <a:srgbClr val="7030A0"/>
                </a:solidFill>
              </a:rPr>
              <a:t>Engine Power</a:t>
            </a:r>
          </a:p>
        </p:txBody>
      </p:sp>
      <p:sp>
        <p:nvSpPr>
          <p:cNvPr id="110595" name="Content Placeholder 6"/>
          <p:cNvSpPr>
            <a:spLocks noGrp="1"/>
          </p:cNvSpPr>
          <p:nvPr>
            <p:ph idx="1"/>
          </p:nvPr>
        </p:nvSpPr>
        <p:spPr>
          <a:xfrm>
            <a:off x="1981200" y="1219201"/>
            <a:ext cx="8229600" cy="4525963"/>
          </a:xfrm>
        </p:spPr>
        <p:txBody>
          <a:bodyPr>
            <a:normAutofit lnSpcReduction="10000"/>
          </a:bodyPr>
          <a:lstStyle/>
          <a:p>
            <a:pPr>
              <a:buFont typeface="Arial" panose="020B0604020202020204" pitchFamily="34" charset="0"/>
              <a:buNone/>
            </a:pPr>
            <a:r>
              <a:rPr lang="en-US" sz="2400"/>
              <a:t>Power = work / time</a:t>
            </a:r>
          </a:p>
          <a:p>
            <a:pPr>
              <a:buFont typeface="Arial" panose="020B0604020202020204" pitchFamily="34" charset="0"/>
              <a:buNone/>
            </a:pPr>
            <a:r>
              <a:rPr lang="en-US" sz="2400"/>
              <a:t>P= w/t</a:t>
            </a:r>
          </a:p>
          <a:p>
            <a:pPr>
              <a:buFont typeface="Arial" panose="020B0604020202020204" pitchFamily="34" charset="0"/>
              <a:buNone/>
            </a:pPr>
            <a:r>
              <a:rPr lang="en-US" sz="2400"/>
              <a:t>Hp = 33,000 ft-lb (work) / 1 minute (time)</a:t>
            </a:r>
          </a:p>
          <a:p>
            <a:pPr>
              <a:buFont typeface="Arial" panose="020B0604020202020204" pitchFamily="34" charset="0"/>
              <a:buNone/>
            </a:pPr>
            <a:r>
              <a:rPr lang="en-US" sz="2400"/>
              <a:t>Hp = 550 ft-lb /  1 second</a:t>
            </a:r>
          </a:p>
          <a:p>
            <a:pPr>
              <a:buFont typeface="Arial" panose="020B0604020202020204" pitchFamily="34" charset="0"/>
              <a:buNone/>
            </a:pPr>
            <a:r>
              <a:rPr lang="en-US" sz="2400" b="1" u="sng">
                <a:solidFill>
                  <a:srgbClr val="002060"/>
                </a:solidFill>
              </a:rPr>
              <a:t>Kinds of HP</a:t>
            </a:r>
          </a:p>
          <a:p>
            <a:r>
              <a:rPr lang="en-US" sz="2400"/>
              <a:t>Indicated Horsepower</a:t>
            </a:r>
          </a:p>
          <a:p>
            <a:r>
              <a:rPr lang="en-US" sz="2400"/>
              <a:t>Brake Horsepower</a:t>
            </a:r>
          </a:p>
          <a:p>
            <a:r>
              <a:rPr lang="en-US" sz="2400"/>
              <a:t>Frictional Horsepower</a:t>
            </a:r>
          </a:p>
          <a:p>
            <a:r>
              <a:rPr lang="en-US" sz="2400"/>
              <a:t>Rated Horsepower</a:t>
            </a:r>
          </a:p>
          <a:p>
            <a:r>
              <a:rPr lang="en-US" sz="2400"/>
              <a:t>Corrected Horsepower</a:t>
            </a:r>
          </a:p>
          <a:p>
            <a:endParaRPr lang="en-US" sz="2400"/>
          </a:p>
        </p:txBody>
      </p:sp>
      <p:sp>
        <p:nvSpPr>
          <p:cNvPr id="11059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F80E38-BE6E-4A66-B213-07EA614975F9}" type="slidenum">
              <a:rPr lang="en-US" sz="1200">
                <a:solidFill>
                  <a:srgbClr val="898989"/>
                </a:solidFill>
              </a:rPr>
              <a:pPr>
                <a:spcBef>
                  <a:spcPct val="0"/>
                </a:spcBef>
                <a:buFontTx/>
                <a:buNone/>
              </a:pPr>
              <a:t>52</a:t>
            </a:fld>
            <a:endParaRPr lang="en-US" sz="1200">
              <a:solidFill>
                <a:srgbClr val="898989"/>
              </a:solidFill>
            </a:endParaRPr>
          </a:p>
        </p:txBody>
      </p:sp>
    </p:spTree>
    <p:extLst>
      <p:ext uri="{BB962C8B-B14F-4D97-AF65-F5344CB8AC3E}">
        <p14:creationId xmlns:p14="http://schemas.microsoft.com/office/powerpoint/2010/main" val="48495980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Content Placeholder 2"/>
          <p:cNvSpPr>
            <a:spLocks noGrp="1"/>
          </p:cNvSpPr>
          <p:nvPr>
            <p:ph idx="1"/>
          </p:nvPr>
        </p:nvSpPr>
        <p:spPr>
          <a:xfrm>
            <a:off x="1524000" y="457200"/>
            <a:ext cx="8686800" cy="5943600"/>
          </a:xfrm>
        </p:spPr>
        <p:txBody>
          <a:bodyPr/>
          <a:lstStyle/>
          <a:p>
            <a:pPr algn="just">
              <a:spcBef>
                <a:spcPct val="0"/>
              </a:spcBef>
              <a:buFont typeface="Arial" panose="020B0604020202020204" pitchFamily="34" charset="0"/>
              <a:buNone/>
            </a:pPr>
            <a:r>
              <a:rPr lang="en-US" sz="2400" b="1"/>
              <a:t>	</a:t>
            </a:r>
            <a:r>
              <a:rPr lang="en-US" sz="2400" b="1">
                <a:solidFill>
                  <a:srgbClr val="0070C0"/>
                </a:solidFill>
              </a:rPr>
              <a:t>Indicated  Horsepower</a:t>
            </a:r>
            <a:r>
              <a:rPr lang="en-US" sz="2400" b="1">
                <a:solidFill>
                  <a:srgbClr val="002060"/>
                </a:solidFill>
              </a:rPr>
              <a:t>. </a:t>
            </a:r>
            <a:r>
              <a:rPr lang="en-US" sz="2400"/>
              <a:t>The power developed within a cylinder can be calculated by measuring the imep and the engine speed. (The rpm of the engine is converted to the number of power strokes per minute.) With the bore and stroke know (available  in  engine manufacturers’   technical   manuals),   the horsepower (hp) can be computed. This power is called indicated horsepower (ihp) because it is obtained from the pressure measured with an engine indicator. Power loss due to friction is not con- sidered in computing ihp.</a:t>
            </a:r>
          </a:p>
          <a:p>
            <a:pPr algn="just">
              <a:spcBef>
                <a:spcPct val="0"/>
              </a:spcBef>
              <a:buFont typeface="Arial" panose="020B0604020202020204" pitchFamily="34" charset="0"/>
              <a:buNone/>
            </a:pPr>
            <a:r>
              <a:rPr lang="en-US" sz="2400"/>
              <a:t>	 ihp  = P   ×   L   ×   A   ×   N /33,000 </a:t>
            </a:r>
          </a:p>
          <a:p>
            <a:pPr>
              <a:spcBef>
                <a:spcPct val="0"/>
              </a:spcBef>
              <a:buFont typeface="Arial" panose="020B0604020202020204" pitchFamily="34" charset="0"/>
              <a:buNone/>
            </a:pPr>
            <a:r>
              <a:rPr lang="en-US" sz="2400"/>
              <a:t>		   P  =  Mean  indicated  pressure,  in  psi 				   L = ength  of  stroke,  in  feet 	     	 			   A  =  Effective  area  of  the  piston,  in square  inches </a:t>
            </a:r>
          </a:p>
          <a:p>
            <a:pPr>
              <a:spcBef>
                <a:spcPct val="0"/>
              </a:spcBef>
              <a:buFont typeface="Arial" panose="020B0604020202020204" pitchFamily="34" charset="0"/>
              <a:buNone/>
            </a:pPr>
            <a:r>
              <a:rPr lang="en-US" sz="2400"/>
              <a:t>                 N =  Number of power strokes per minute </a:t>
            </a:r>
          </a:p>
          <a:p>
            <a:pPr>
              <a:spcBef>
                <a:spcPct val="0"/>
              </a:spcBef>
              <a:buFont typeface="Arial" panose="020B0604020202020204" pitchFamily="34" charset="0"/>
              <a:buNone/>
            </a:pPr>
            <a:r>
              <a:rPr lang="en-US" sz="2400"/>
              <a:t>		   33,000 = Unit of power (one horsepower), or foot 	pounds 	    per minute.</a:t>
            </a:r>
          </a:p>
        </p:txBody>
      </p:sp>
      <p:sp>
        <p:nvSpPr>
          <p:cNvPr id="11161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7C8D4F3-256F-4D8E-B0A1-16401D7C1BBB}" type="slidenum">
              <a:rPr lang="en-US" sz="1200">
                <a:solidFill>
                  <a:srgbClr val="898989"/>
                </a:solidFill>
              </a:rPr>
              <a:pPr>
                <a:spcBef>
                  <a:spcPct val="0"/>
                </a:spcBef>
                <a:buFontTx/>
                <a:buNone/>
              </a:pPr>
              <a:t>53</a:t>
            </a:fld>
            <a:endParaRPr lang="en-US" sz="1200">
              <a:solidFill>
                <a:srgbClr val="898989"/>
              </a:solidFill>
            </a:endParaRPr>
          </a:p>
        </p:txBody>
      </p:sp>
    </p:spTree>
    <p:extLst>
      <p:ext uri="{BB962C8B-B14F-4D97-AF65-F5344CB8AC3E}">
        <p14:creationId xmlns:p14="http://schemas.microsoft.com/office/powerpoint/2010/main" val="14981661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Content Placeholder 2"/>
          <p:cNvSpPr>
            <a:spLocks noGrp="1"/>
          </p:cNvSpPr>
          <p:nvPr>
            <p:ph idx="1"/>
          </p:nvPr>
        </p:nvSpPr>
        <p:spPr>
          <a:xfrm>
            <a:off x="1828800" y="304800"/>
            <a:ext cx="8610600" cy="6324600"/>
          </a:xfrm>
        </p:spPr>
        <p:txBody>
          <a:bodyPr/>
          <a:lstStyle/>
          <a:p>
            <a:pPr>
              <a:spcBef>
                <a:spcPct val="0"/>
              </a:spcBef>
              <a:buFont typeface="Arial" panose="020B0604020202020204" pitchFamily="34" charset="0"/>
              <a:buNone/>
            </a:pPr>
            <a:r>
              <a:rPr lang="en-US" b="1">
                <a:solidFill>
                  <a:srgbClr val="0070C0"/>
                </a:solidFill>
              </a:rPr>
              <a:t>Brake horsepower</a:t>
            </a:r>
            <a:r>
              <a:rPr lang="en-US" b="1"/>
              <a:t>. </a:t>
            </a:r>
            <a:r>
              <a:rPr lang="en-US"/>
              <a:t>Actual or useful horsepower of an </a:t>
            </a:r>
          </a:p>
          <a:p>
            <a:pPr>
              <a:spcBef>
                <a:spcPct val="0"/>
              </a:spcBef>
              <a:buFont typeface="Arial" panose="020B0604020202020204" pitchFamily="34" charset="0"/>
              <a:buNone/>
            </a:pPr>
            <a:r>
              <a:rPr lang="en-US"/>
              <a:t>engine, usually determined from the force exerted on a </a:t>
            </a:r>
          </a:p>
          <a:p>
            <a:pPr>
              <a:spcBef>
                <a:spcPct val="0"/>
              </a:spcBef>
              <a:buFont typeface="Arial" panose="020B0604020202020204" pitchFamily="34" charset="0"/>
              <a:buNone/>
            </a:pPr>
            <a:r>
              <a:rPr lang="en-US"/>
              <a:t>friction brake or Dynamometer connected to the drive </a:t>
            </a:r>
          </a:p>
          <a:p>
            <a:pPr>
              <a:spcBef>
                <a:spcPct val="0"/>
              </a:spcBef>
              <a:buFont typeface="Arial" panose="020B0604020202020204" pitchFamily="34" charset="0"/>
              <a:buNone/>
            </a:pPr>
            <a:r>
              <a:rPr lang="en-US"/>
              <a:t>shaft.</a:t>
            </a:r>
          </a:p>
          <a:p>
            <a:pPr>
              <a:spcBef>
                <a:spcPct val="0"/>
              </a:spcBef>
              <a:buFont typeface="Arial" panose="020B0604020202020204" pitchFamily="34" charset="0"/>
              <a:buNone/>
            </a:pPr>
            <a:r>
              <a:rPr lang="en-US" b="1">
                <a:solidFill>
                  <a:srgbClr val="0070C0"/>
                </a:solidFill>
              </a:rPr>
              <a:t>Frictional horsepower</a:t>
            </a:r>
            <a:r>
              <a:rPr lang="en-US" b="1"/>
              <a:t>. </a:t>
            </a:r>
            <a:r>
              <a:rPr lang="en-US"/>
              <a:t>That part of the gross or indicated </a:t>
            </a:r>
          </a:p>
          <a:p>
            <a:pPr>
              <a:spcBef>
                <a:spcPct val="0"/>
              </a:spcBef>
              <a:buFont typeface="Arial" panose="020B0604020202020204" pitchFamily="34" charset="0"/>
              <a:buNone/>
            </a:pPr>
            <a:r>
              <a:rPr lang="en-US"/>
              <a:t>horsepower developed in an engine cylinder which is </a:t>
            </a:r>
          </a:p>
          <a:p>
            <a:pPr>
              <a:spcBef>
                <a:spcPct val="0"/>
              </a:spcBef>
              <a:buFont typeface="Arial" panose="020B0604020202020204" pitchFamily="34" charset="0"/>
              <a:buNone/>
            </a:pPr>
            <a:r>
              <a:rPr lang="en-US"/>
              <a:t>Absorbed in frictional losses; It is  the difference between </a:t>
            </a:r>
          </a:p>
          <a:p>
            <a:pPr>
              <a:spcBef>
                <a:spcPct val="0"/>
              </a:spcBef>
              <a:buFont typeface="Arial" panose="020B0604020202020204" pitchFamily="34" charset="0"/>
              <a:buNone/>
            </a:pPr>
            <a:r>
              <a:rPr lang="en-US"/>
              <a:t>the indicated and the brake horsepower. </a:t>
            </a:r>
          </a:p>
          <a:p>
            <a:pPr>
              <a:spcBef>
                <a:spcPct val="0"/>
              </a:spcBef>
              <a:buFont typeface="Arial" panose="020B0604020202020204" pitchFamily="34" charset="0"/>
              <a:buNone/>
            </a:pPr>
            <a:r>
              <a:rPr lang="en-US" b="1">
                <a:solidFill>
                  <a:srgbClr val="0070C0"/>
                </a:solidFill>
              </a:rPr>
              <a:t>Rated horsepower</a:t>
            </a:r>
            <a:r>
              <a:rPr lang="en-US" b="1"/>
              <a:t>. </a:t>
            </a:r>
            <a:r>
              <a:rPr lang="en-US"/>
              <a:t>Power of an engine or prime mover, </a:t>
            </a:r>
          </a:p>
          <a:p>
            <a:pPr>
              <a:spcBef>
                <a:spcPct val="0"/>
              </a:spcBef>
              <a:buFont typeface="Arial" panose="020B0604020202020204" pitchFamily="34" charset="0"/>
              <a:buNone/>
            </a:pPr>
            <a:r>
              <a:rPr lang="en-US"/>
              <a:t>The maximum horsepower that can be provided under </a:t>
            </a:r>
          </a:p>
          <a:p>
            <a:pPr>
              <a:spcBef>
                <a:spcPct val="0"/>
              </a:spcBef>
              <a:buFont typeface="Arial" panose="020B0604020202020204" pitchFamily="34" charset="0"/>
              <a:buNone/>
            </a:pPr>
            <a:r>
              <a:rPr lang="en-US"/>
              <a:t>normal, continuous operation.</a:t>
            </a:r>
          </a:p>
          <a:p>
            <a:pPr>
              <a:spcBef>
                <a:spcPct val="0"/>
              </a:spcBef>
              <a:buFont typeface="Arial" panose="020B0604020202020204" pitchFamily="34" charset="0"/>
              <a:buNone/>
            </a:pPr>
            <a:r>
              <a:rPr lang="en-US" b="1">
                <a:solidFill>
                  <a:srgbClr val="0070C0"/>
                </a:solidFill>
              </a:rPr>
              <a:t>Corrected horsepower. </a:t>
            </a:r>
            <a:r>
              <a:rPr lang="en-US"/>
              <a:t>is the observed readings </a:t>
            </a:r>
          </a:p>
          <a:p>
            <a:pPr>
              <a:spcBef>
                <a:spcPct val="0"/>
              </a:spcBef>
              <a:buFont typeface="Arial" panose="020B0604020202020204" pitchFamily="34" charset="0"/>
              <a:buNone/>
            </a:pPr>
            <a:r>
              <a:rPr lang="en-US"/>
              <a:t>"corrected" to standard temperature, humidity, and </a:t>
            </a:r>
          </a:p>
          <a:p>
            <a:pPr>
              <a:spcBef>
                <a:spcPct val="0"/>
              </a:spcBef>
              <a:buFont typeface="Arial" panose="020B0604020202020204" pitchFamily="34" charset="0"/>
              <a:buNone/>
            </a:pPr>
            <a:r>
              <a:rPr lang="en-US"/>
              <a:t>barometer, conditions.</a:t>
            </a:r>
          </a:p>
          <a:p>
            <a:pPr>
              <a:spcBef>
                <a:spcPct val="0"/>
              </a:spcBef>
              <a:buFont typeface="Arial" panose="020B0604020202020204" pitchFamily="34" charset="0"/>
              <a:buNone/>
            </a:pPr>
            <a:r>
              <a:rPr lang="en-US"/>
              <a:t/>
            </a:r>
            <a:br>
              <a:rPr lang="en-US"/>
            </a:br>
            <a:endParaRPr lang="en-US"/>
          </a:p>
          <a:p>
            <a:pPr>
              <a:spcBef>
                <a:spcPct val="0"/>
              </a:spcBef>
              <a:buFont typeface="Arial" panose="020B0604020202020204" pitchFamily="34" charset="0"/>
              <a:buNone/>
            </a:pPr>
            <a:endParaRPr lang="en-US" b="1"/>
          </a:p>
          <a:p>
            <a:pPr>
              <a:spcBef>
                <a:spcPct val="0"/>
              </a:spcBef>
            </a:pPr>
            <a:endParaRPr lang="en-US"/>
          </a:p>
        </p:txBody>
      </p:sp>
      <p:sp>
        <p:nvSpPr>
          <p:cNvPr id="11264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8577BDA-31A6-4576-958C-9E37C4DF351B}" type="slidenum">
              <a:rPr lang="en-US" sz="1200">
                <a:solidFill>
                  <a:srgbClr val="898989"/>
                </a:solidFill>
              </a:rPr>
              <a:pPr>
                <a:spcBef>
                  <a:spcPct val="0"/>
                </a:spcBef>
                <a:buFontTx/>
                <a:buNone/>
              </a:pPr>
              <a:t>54</a:t>
            </a:fld>
            <a:endParaRPr lang="en-US" sz="1200">
              <a:solidFill>
                <a:srgbClr val="898989"/>
              </a:solidFill>
            </a:endParaRPr>
          </a:p>
        </p:txBody>
      </p:sp>
    </p:spTree>
    <p:extLst>
      <p:ext uri="{BB962C8B-B14F-4D97-AF65-F5344CB8AC3E}">
        <p14:creationId xmlns:p14="http://schemas.microsoft.com/office/powerpoint/2010/main" val="2572066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2209800" y="228600"/>
            <a:ext cx="7772400" cy="381000"/>
          </a:xfrm>
        </p:spPr>
        <p:txBody>
          <a:bodyPr>
            <a:normAutofit fontScale="90000"/>
          </a:bodyPr>
          <a:lstStyle/>
          <a:p>
            <a:r>
              <a:rPr lang="en-US" sz="3200" b="1" u="sng">
                <a:solidFill>
                  <a:srgbClr val="7030A0"/>
                </a:solidFill>
              </a:rPr>
              <a:t>Factors Affecting Engine Performance</a:t>
            </a:r>
            <a:endParaRPr lang="en-US" b="1" u="sng" smtClean="0">
              <a:solidFill>
                <a:srgbClr val="7030A0"/>
              </a:solidFill>
            </a:endParaRPr>
          </a:p>
        </p:txBody>
      </p:sp>
      <p:sp>
        <p:nvSpPr>
          <p:cNvPr id="114691" name="Rectangle 3"/>
          <p:cNvSpPr>
            <a:spLocks noGrp="1" noChangeArrowheads="1"/>
          </p:cNvSpPr>
          <p:nvPr>
            <p:ph type="body" sz="half" idx="1"/>
          </p:nvPr>
        </p:nvSpPr>
        <p:spPr>
          <a:xfrm>
            <a:off x="1905000" y="838200"/>
            <a:ext cx="8610600" cy="5791200"/>
          </a:xfrm>
        </p:spPr>
        <p:txBody>
          <a:bodyPr/>
          <a:lstStyle/>
          <a:p>
            <a:r>
              <a:rPr lang="en-US" sz="2400" b="1" u="sng">
                <a:solidFill>
                  <a:srgbClr val="0070C0"/>
                </a:solidFill>
              </a:rPr>
              <a:t>Detonation</a:t>
            </a:r>
            <a:r>
              <a:rPr lang="en-US" sz="2400"/>
              <a:t>. The explosion of the fuel/air mixture instead of  a steady burning. This explosion causes an abrupt rise in cylinder temperatures and pressures that may cause engine damage .</a:t>
            </a:r>
          </a:p>
          <a:p>
            <a:r>
              <a:rPr lang="en-US" sz="2400" b="1">
                <a:solidFill>
                  <a:srgbClr val="0070C0"/>
                </a:solidFill>
              </a:rPr>
              <a:t>Detonation may be caused by several factors:</a:t>
            </a:r>
            <a:r>
              <a:rPr lang="en-US" sz="2400"/>
              <a:t>		</a:t>
            </a:r>
          </a:p>
          <a:p>
            <a:pPr>
              <a:buFont typeface="Arial" panose="020B0604020202020204" pitchFamily="34" charset="0"/>
              <a:buNone/>
            </a:pPr>
            <a:r>
              <a:rPr lang="en-US" sz="2400"/>
              <a:t>	low octane fuel (SI Engine)						</a:t>
            </a:r>
          </a:p>
          <a:p>
            <a:pPr>
              <a:buFont typeface="Arial" panose="020B0604020202020204" pitchFamily="34" charset="0"/>
              <a:buNone/>
            </a:pPr>
            <a:r>
              <a:rPr lang="en-US" sz="2400"/>
              <a:t>	high cylinder temperatures					</a:t>
            </a:r>
          </a:p>
          <a:p>
            <a:pPr>
              <a:buFont typeface="Arial" panose="020B0604020202020204" pitchFamily="34" charset="0"/>
              <a:buNone/>
            </a:pPr>
            <a:r>
              <a:rPr lang="en-US" sz="2400"/>
              <a:t>	lean/uneven mixture						</a:t>
            </a:r>
          </a:p>
          <a:p>
            <a:pPr>
              <a:buFont typeface="Arial" panose="020B0604020202020204" pitchFamily="34" charset="0"/>
              <a:buNone/>
            </a:pPr>
            <a:r>
              <a:rPr lang="en-US" sz="2400"/>
              <a:t>	high compression ratios					</a:t>
            </a:r>
          </a:p>
          <a:p>
            <a:pPr>
              <a:buFont typeface="Arial" panose="020B0604020202020204" pitchFamily="34" charset="0"/>
              <a:buNone/>
            </a:pPr>
            <a:r>
              <a:rPr lang="en-US" sz="2400"/>
              <a:t>	shape of combustion chamber and position of  sparking plug</a:t>
            </a:r>
          </a:p>
          <a:p>
            <a:pPr>
              <a:buFont typeface="Arial" panose="020B0604020202020204" pitchFamily="34" charset="0"/>
              <a:buNone/>
            </a:pPr>
            <a:r>
              <a:rPr lang="en-US" sz="2400"/>
              <a:t>	 Preignition	of the fuel/air mixture before the properly timed injection /spark occurs </a:t>
            </a:r>
          </a:p>
          <a:p>
            <a:r>
              <a:rPr lang="en-US" sz="2400" b="1">
                <a:solidFill>
                  <a:srgbClr val="0070C0"/>
                </a:solidFill>
              </a:rPr>
              <a:t> Effect of Detonation:</a:t>
            </a:r>
            <a:endParaRPr lang="en-US" sz="2400"/>
          </a:p>
        </p:txBody>
      </p:sp>
    </p:spTree>
    <p:extLst>
      <p:ext uri="{BB962C8B-B14F-4D97-AF65-F5344CB8AC3E}">
        <p14:creationId xmlns:p14="http://schemas.microsoft.com/office/powerpoint/2010/main" val="919510138"/>
      </p:ext>
    </p:extLst>
  </p:cSld>
  <p:clrMapOvr>
    <a:masterClrMapping/>
  </p:clrMapOvr>
  <p:transition>
    <p:checke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5"/>
          <p:cNvSpPr>
            <a:spLocks noGrp="1"/>
          </p:cNvSpPr>
          <p:nvPr>
            <p:ph type="title"/>
          </p:nvPr>
        </p:nvSpPr>
        <p:spPr>
          <a:xfrm>
            <a:off x="1981200" y="274638"/>
            <a:ext cx="8229600" cy="411162"/>
          </a:xfrm>
        </p:spPr>
        <p:txBody>
          <a:bodyPr>
            <a:normAutofit fontScale="90000"/>
          </a:bodyPr>
          <a:lstStyle/>
          <a:p>
            <a:r>
              <a:rPr lang="en-US" sz="3600" b="1" u="sng">
                <a:solidFill>
                  <a:srgbClr val="7030A0"/>
                </a:solidFill>
              </a:rPr>
              <a:t>Fuel Rating </a:t>
            </a:r>
          </a:p>
        </p:txBody>
      </p:sp>
      <p:sp>
        <p:nvSpPr>
          <p:cNvPr id="115715" name="Content Placeholder 6"/>
          <p:cNvSpPr>
            <a:spLocks noGrp="1"/>
          </p:cNvSpPr>
          <p:nvPr>
            <p:ph idx="1"/>
          </p:nvPr>
        </p:nvSpPr>
        <p:spPr>
          <a:xfrm>
            <a:off x="1981200" y="762001"/>
            <a:ext cx="8229600" cy="4525963"/>
          </a:xfrm>
        </p:spPr>
        <p:txBody>
          <a:bodyPr/>
          <a:lstStyle/>
          <a:p>
            <a:pPr>
              <a:spcBef>
                <a:spcPct val="0"/>
              </a:spcBef>
              <a:buFont typeface="Arial" panose="020B0604020202020204" pitchFamily="34" charset="0"/>
              <a:buNone/>
            </a:pPr>
            <a:r>
              <a:rPr lang="en-US" sz="2400" b="1">
                <a:solidFill>
                  <a:srgbClr val="0070C0"/>
                </a:solidFill>
              </a:rPr>
              <a:t>Octane number</a:t>
            </a:r>
            <a:r>
              <a:rPr lang="en-US" sz="2400" b="1"/>
              <a:t>,</a:t>
            </a:r>
            <a:r>
              <a:rPr lang="en-US" sz="2400"/>
              <a:t> also called Antiknock Rating,  measure of the </a:t>
            </a:r>
          </a:p>
          <a:p>
            <a:pPr>
              <a:spcBef>
                <a:spcPct val="0"/>
              </a:spcBef>
              <a:buFont typeface="Arial" panose="020B0604020202020204" pitchFamily="34" charset="0"/>
              <a:buNone/>
            </a:pPr>
            <a:r>
              <a:rPr lang="en-US" sz="2400"/>
              <a:t>ability of a fuel to resist knocking when ignited in a mixture with </a:t>
            </a:r>
          </a:p>
          <a:p>
            <a:pPr>
              <a:spcBef>
                <a:spcPct val="0"/>
              </a:spcBef>
              <a:buFont typeface="Arial" panose="020B0604020202020204" pitchFamily="34" charset="0"/>
              <a:buNone/>
            </a:pPr>
            <a:r>
              <a:rPr lang="en-US" sz="2400"/>
              <a:t>air in the cylinder of an internal-combustion engine. </a:t>
            </a:r>
          </a:p>
          <a:p>
            <a:pPr>
              <a:spcBef>
                <a:spcPct val="0"/>
              </a:spcBef>
              <a:buFont typeface="Arial" panose="020B0604020202020204" pitchFamily="34" charset="0"/>
              <a:buNone/>
            </a:pPr>
            <a:r>
              <a:rPr lang="en-US" sz="2400"/>
              <a:t>The octane number is determined by comparing, the knock </a:t>
            </a:r>
          </a:p>
          <a:p>
            <a:pPr>
              <a:spcBef>
                <a:spcPct val="0"/>
              </a:spcBef>
              <a:buFont typeface="Arial" panose="020B0604020202020204" pitchFamily="34" charset="0"/>
              <a:buNone/>
            </a:pPr>
            <a:r>
              <a:rPr lang="en-US" sz="2400"/>
              <a:t>intensity of the fuel with that of blends of two reference fuels: </a:t>
            </a:r>
          </a:p>
          <a:p>
            <a:pPr>
              <a:spcBef>
                <a:spcPct val="0"/>
              </a:spcBef>
              <a:buFont typeface="Arial" panose="020B0604020202020204" pitchFamily="34" charset="0"/>
              <a:buNone/>
            </a:pPr>
            <a:r>
              <a:rPr lang="en-US" sz="2400"/>
              <a:t>iso-octane, which resists knocking, and heptane, which knocks </a:t>
            </a:r>
          </a:p>
          <a:p>
            <a:pPr>
              <a:spcBef>
                <a:spcPct val="0"/>
              </a:spcBef>
              <a:buFont typeface="Arial" panose="020B0604020202020204" pitchFamily="34" charset="0"/>
              <a:buNone/>
            </a:pPr>
            <a:r>
              <a:rPr lang="en-US" sz="2400"/>
              <a:t>readily. Thus the octane number is the percentage by volume of </a:t>
            </a:r>
          </a:p>
          <a:p>
            <a:pPr>
              <a:spcBef>
                <a:spcPct val="0"/>
              </a:spcBef>
              <a:buFont typeface="Arial" panose="020B0604020202020204" pitchFamily="34" charset="0"/>
              <a:buNone/>
            </a:pPr>
            <a:r>
              <a:rPr lang="en-US" sz="2400"/>
              <a:t>Iso-octane in the iso-octane–heptane mixture that matches the </a:t>
            </a:r>
          </a:p>
          <a:p>
            <a:pPr>
              <a:spcBef>
                <a:spcPct val="0"/>
              </a:spcBef>
              <a:buFont typeface="Arial" panose="020B0604020202020204" pitchFamily="34" charset="0"/>
              <a:buNone/>
            </a:pPr>
            <a:r>
              <a:rPr lang="en-US" sz="2400"/>
              <a:t>Fuel being tested in a standard test engine.</a:t>
            </a:r>
          </a:p>
        </p:txBody>
      </p:sp>
      <p:sp>
        <p:nvSpPr>
          <p:cNvPr id="11571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2D2BCE-D691-4E67-BA3D-063B75062C56}" type="slidenum">
              <a:rPr lang="en-US" sz="1200">
                <a:solidFill>
                  <a:srgbClr val="898989"/>
                </a:solidFill>
              </a:rPr>
              <a:pPr>
                <a:spcBef>
                  <a:spcPct val="0"/>
                </a:spcBef>
                <a:buFontTx/>
                <a:buNone/>
              </a:pPr>
              <a:t>56</a:t>
            </a:fld>
            <a:endParaRPr lang="en-US" sz="1200">
              <a:solidFill>
                <a:srgbClr val="898989"/>
              </a:solidFill>
            </a:endParaRPr>
          </a:p>
        </p:txBody>
      </p:sp>
    </p:spTree>
    <p:extLst>
      <p:ext uri="{BB962C8B-B14F-4D97-AF65-F5344CB8AC3E}">
        <p14:creationId xmlns:p14="http://schemas.microsoft.com/office/powerpoint/2010/main" val="1555788541"/>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1981200" y="274638"/>
            <a:ext cx="8229600" cy="411162"/>
          </a:xfrm>
        </p:spPr>
        <p:txBody>
          <a:bodyPr>
            <a:normAutofit fontScale="90000"/>
          </a:bodyPr>
          <a:lstStyle/>
          <a:p>
            <a:r>
              <a:rPr lang="en-US" sz="3600" b="1" u="sng">
                <a:solidFill>
                  <a:srgbClr val="7030A0"/>
                </a:solidFill>
              </a:rPr>
              <a:t>Fuel Rating </a:t>
            </a:r>
            <a:endParaRPr lang="en-US" sz="3600"/>
          </a:p>
        </p:txBody>
      </p:sp>
      <p:sp>
        <p:nvSpPr>
          <p:cNvPr id="116739" name="Content Placeholder 2"/>
          <p:cNvSpPr>
            <a:spLocks noGrp="1"/>
          </p:cNvSpPr>
          <p:nvPr>
            <p:ph idx="1"/>
          </p:nvPr>
        </p:nvSpPr>
        <p:spPr>
          <a:xfrm>
            <a:off x="1981200" y="914401"/>
            <a:ext cx="8229600" cy="5211763"/>
          </a:xfrm>
        </p:spPr>
        <p:txBody>
          <a:bodyPr/>
          <a:lstStyle/>
          <a:p>
            <a:pPr>
              <a:buFont typeface="Arial" panose="020B0604020202020204" pitchFamily="34" charset="0"/>
              <a:buNone/>
            </a:pPr>
            <a:r>
              <a:rPr lang="en-US" b="1">
                <a:solidFill>
                  <a:srgbClr val="0070C0"/>
                </a:solidFill>
              </a:rPr>
              <a:t>cetane number</a:t>
            </a:r>
            <a:r>
              <a:rPr lang="en-US" b="1"/>
              <a:t>. </a:t>
            </a:r>
            <a:r>
              <a:rPr lang="en-US"/>
              <a:t>Measure</a:t>
            </a:r>
            <a:r>
              <a:rPr lang="en-US" b="1"/>
              <a:t> </a:t>
            </a:r>
            <a:r>
              <a:rPr lang="en-US"/>
              <a:t>of the ignition quality of </a:t>
            </a:r>
          </a:p>
          <a:p>
            <a:pPr>
              <a:buFont typeface="Arial" panose="020B0604020202020204" pitchFamily="34" charset="0"/>
              <a:buNone/>
            </a:pPr>
            <a:r>
              <a:rPr lang="en-US"/>
              <a:t>Diesel fuel; higher this number, the easier it is to start a </a:t>
            </a:r>
          </a:p>
          <a:p>
            <a:pPr>
              <a:buFont typeface="Arial" panose="020B0604020202020204" pitchFamily="34" charset="0"/>
              <a:buNone/>
            </a:pPr>
            <a:r>
              <a:rPr lang="en-US"/>
              <a:t>standard (direct-injection) diesel engine. It denotes the </a:t>
            </a:r>
          </a:p>
          <a:p>
            <a:pPr>
              <a:buFont typeface="Arial" panose="020B0604020202020204" pitchFamily="34" charset="0"/>
              <a:buNone/>
            </a:pPr>
            <a:r>
              <a:rPr lang="en-US"/>
              <a:t>percentage (by volume) of cetane (chemical name</a:t>
            </a:r>
          </a:p>
          <a:p>
            <a:pPr>
              <a:buFont typeface="Arial" panose="020B0604020202020204" pitchFamily="34" charset="0"/>
              <a:buNone/>
            </a:pPr>
            <a:r>
              <a:rPr lang="en-US"/>
              <a:t>Hexadecane) in a combustible mixture (containing </a:t>
            </a:r>
          </a:p>
          <a:p>
            <a:pPr>
              <a:buFont typeface="Arial" panose="020B0604020202020204" pitchFamily="34" charset="0"/>
              <a:buNone/>
            </a:pPr>
            <a:r>
              <a:rPr lang="en-US"/>
              <a:t>cetane and 1-methylnapthalene) whose ignition </a:t>
            </a:r>
          </a:p>
          <a:p>
            <a:pPr>
              <a:buFont typeface="Arial" panose="020B0604020202020204" pitchFamily="34" charset="0"/>
              <a:buNone/>
            </a:pPr>
            <a:r>
              <a:rPr lang="en-US"/>
              <a:t>characteristics match those of the diesel fuel being </a:t>
            </a:r>
          </a:p>
          <a:p>
            <a:pPr>
              <a:buFont typeface="Arial" panose="020B0604020202020204" pitchFamily="34" charset="0"/>
              <a:buNone/>
            </a:pPr>
            <a:r>
              <a:rPr lang="en-US"/>
              <a:t>tested. </a:t>
            </a:r>
          </a:p>
        </p:txBody>
      </p:sp>
      <p:sp>
        <p:nvSpPr>
          <p:cNvPr id="11674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E3B4312-A3F7-45DB-BF58-B4BED5FDD951}" type="slidenum">
              <a:rPr lang="en-US" sz="1200">
                <a:solidFill>
                  <a:srgbClr val="898989"/>
                </a:solidFill>
              </a:rPr>
              <a:pPr>
                <a:spcBef>
                  <a:spcPct val="0"/>
                </a:spcBef>
                <a:buFontTx/>
                <a:buNone/>
              </a:pPr>
              <a:t>57</a:t>
            </a:fld>
            <a:endParaRPr lang="en-US" sz="1200">
              <a:solidFill>
                <a:srgbClr val="898989"/>
              </a:solidFill>
            </a:endParaRPr>
          </a:p>
        </p:txBody>
      </p:sp>
    </p:spTree>
    <p:extLst>
      <p:ext uri="{BB962C8B-B14F-4D97-AF65-F5344CB8AC3E}">
        <p14:creationId xmlns:p14="http://schemas.microsoft.com/office/powerpoint/2010/main" val="32342058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4C1DE0-5ECB-40B3-9516-C192DD952312}" type="datetime1">
              <a:rPr lang="en-US" smtClean="0"/>
              <a:t>6/10/2023</a:t>
            </a:fld>
            <a:endParaRPr lang="en-US"/>
          </a:p>
        </p:txBody>
      </p:sp>
      <p:sp>
        <p:nvSpPr>
          <p:cNvPr id="5" name="Footer Placeholder 4"/>
          <p:cNvSpPr>
            <a:spLocks noGrp="1"/>
          </p:cNvSpPr>
          <p:nvPr>
            <p:ph type="ftr" sz="quarter" idx="11"/>
          </p:nvPr>
        </p:nvSpPr>
        <p:spPr/>
        <p:txBody>
          <a:bodyPr/>
          <a:lstStyle/>
          <a:p>
            <a:r>
              <a:rPr lang="en-US" smtClean="0"/>
              <a:t>BG Humayun MIST</a:t>
            </a:r>
            <a:endParaRPr lang="en-US"/>
          </a:p>
        </p:txBody>
      </p:sp>
      <p:sp>
        <p:nvSpPr>
          <p:cNvPr id="6" name="Slide Number Placeholder 5"/>
          <p:cNvSpPr>
            <a:spLocks noGrp="1"/>
          </p:cNvSpPr>
          <p:nvPr>
            <p:ph type="sldNum" sz="quarter" idx="12"/>
          </p:nvPr>
        </p:nvSpPr>
        <p:spPr/>
        <p:txBody>
          <a:bodyPr/>
          <a:lstStyle/>
          <a:p>
            <a:fld id="{FD3A9C47-6F93-46A7-AC03-373FACF4FD6C}" type="slidenum">
              <a:rPr lang="en-US" smtClean="0"/>
              <a:t>58</a:t>
            </a:fld>
            <a:endParaRPr lang="en-US"/>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238" r="9524"/>
          <a:stretch/>
        </p:blipFill>
        <p:spPr bwMode="auto">
          <a:xfrm>
            <a:off x="417786" y="1505606"/>
            <a:ext cx="5312980" cy="345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1176" r="6538"/>
          <a:stretch/>
        </p:blipFill>
        <p:spPr bwMode="auto">
          <a:xfrm>
            <a:off x="6148552" y="1418897"/>
            <a:ext cx="5423338" cy="3626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459421" y="886121"/>
            <a:ext cx="614855" cy="369332"/>
          </a:xfrm>
          <a:prstGeom prst="rect">
            <a:avLst/>
          </a:prstGeom>
          <a:solidFill>
            <a:srgbClr val="FFFF00"/>
          </a:solidFill>
        </p:spPr>
        <p:txBody>
          <a:bodyPr wrap="square" rtlCol="0">
            <a:spAutoFit/>
          </a:bodyPr>
          <a:lstStyle/>
          <a:p>
            <a:r>
              <a:rPr lang="en-US" b="1" dirty="0" smtClean="0"/>
              <a:t>EV</a:t>
            </a:r>
            <a:endParaRPr lang="en-US" b="1" dirty="0"/>
          </a:p>
        </p:txBody>
      </p:sp>
      <p:sp>
        <p:nvSpPr>
          <p:cNvPr id="8" name="TextBox 7"/>
          <p:cNvSpPr txBox="1"/>
          <p:nvPr/>
        </p:nvSpPr>
        <p:spPr>
          <a:xfrm>
            <a:off x="8008883" y="882769"/>
            <a:ext cx="1702676" cy="369332"/>
          </a:xfrm>
          <a:prstGeom prst="rect">
            <a:avLst/>
          </a:prstGeom>
          <a:solidFill>
            <a:srgbClr val="FFFF00"/>
          </a:solidFill>
        </p:spPr>
        <p:txBody>
          <a:bodyPr wrap="square" rtlCol="0">
            <a:spAutoFit/>
          </a:bodyPr>
          <a:lstStyle/>
          <a:p>
            <a:r>
              <a:rPr lang="en-US" b="1" dirty="0" smtClean="0"/>
              <a:t>MILD HYBRID</a:t>
            </a:r>
            <a:endParaRPr lang="en-US" b="1" dirty="0"/>
          </a:p>
        </p:txBody>
      </p:sp>
      <p:sp>
        <p:nvSpPr>
          <p:cNvPr id="2" name="TextBox 1"/>
          <p:cNvSpPr txBox="1"/>
          <p:nvPr/>
        </p:nvSpPr>
        <p:spPr>
          <a:xfrm>
            <a:off x="3657600" y="107513"/>
            <a:ext cx="3183775" cy="461665"/>
          </a:xfrm>
          <a:prstGeom prst="rect">
            <a:avLst/>
          </a:prstGeom>
          <a:solidFill>
            <a:srgbClr val="92D050"/>
          </a:solidFill>
        </p:spPr>
        <p:txBody>
          <a:bodyPr wrap="square" rtlCol="0">
            <a:spAutoFit/>
          </a:bodyPr>
          <a:lstStyle/>
          <a:p>
            <a:pPr algn="ctr"/>
            <a:r>
              <a:rPr lang="en-US" sz="2400" b="1" dirty="0" smtClean="0"/>
              <a:t>HYBRID VEHICLE</a:t>
            </a:r>
            <a:endParaRPr lang="en-US" sz="2400" b="1" dirty="0"/>
          </a:p>
        </p:txBody>
      </p:sp>
    </p:spTree>
    <p:extLst>
      <p:ext uri="{BB962C8B-B14F-4D97-AF65-F5344CB8AC3E}">
        <p14:creationId xmlns:p14="http://schemas.microsoft.com/office/powerpoint/2010/main" val="8551034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114C1DE0-5ECB-40B3-9516-C192DD952312}" type="datetime1">
              <a:rPr lang="en-US" smtClean="0"/>
              <a:t>6/10/2023</a:t>
            </a:fld>
            <a:endParaRPr lang="en-US"/>
          </a:p>
        </p:txBody>
      </p:sp>
      <p:sp>
        <p:nvSpPr>
          <p:cNvPr id="5" name="Footer Placeholder 4"/>
          <p:cNvSpPr>
            <a:spLocks noGrp="1"/>
          </p:cNvSpPr>
          <p:nvPr>
            <p:ph type="ftr" sz="quarter" idx="11"/>
          </p:nvPr>
        </p:nvSpPr>
        <p:spPr/>
        <p:txBody>
          <a:bodyPr/>
          <a:lstStyle/>
          <a:p>
            <a:r>
              <a:rPr lang="en-US" smtClean="0"/>
              <a:t>BG Humayun MIST</a:t>
            </a:r>
            <a:endParaRPr lang="en-US"/>
          </a:p>
        </p:txBody>
      </p:sp>
      <p:sp>
        <p:nvSpPr>
          <p:cNvPr id="6" name="Slide Number Placeholder 5"/>
          <p:cNvSpPr>
            <a:spLocks noGrp="1"/>
          </p:cNvSpPr>
          <p:nvPr>
            <p:ph type="sldNum" sz="quarter" idx="12"/>
          </p:nvPr>
        </p:nvSpPr>
        <p:spPr/>
        <p:txBody>
          <a:bodyPr/>
          <a:lstStyle/>
          <a:p>
            <a:fld id="{FD3A9C47-6F93-46A7-AC03-373FACF4FD6C}" type="slidenum">
              <a:rPr lang="en-US" smtClean="0"/>
              <a:t>59</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712" y="0"/>
            <a:ext cx="11939751" cy="6716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817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0" y="0"/>
            <a:ext cx="8153400" cy="3733800"/>
          </a:xfrm>
        </p:spPr>
        <p:txBody>
          <a:bodyPr>
            <a:noAutofit/>
          </a:bodyPr>
          <a:lstStyle/>
          <a:p>
            <a:pPr marL="514350" indent="-514350">
              <a:buNone/>
              <a:defRPr/>
            </a:pPr>
            <a:r>
              <a:rPr lang="en-US" dirty="0">
                <a:latin typeface="Arial" pitchFamily="34" charset="0"/>
                <a:cs typeface="Arial" pitchFamily="34" charset="0"/>
              </a:rPr>
              <a:t>4. According to the </a:t>
            </a:r>
            <a:r>
              <a:rPr lang="en-US" dirty="0">
                <a:solidFill>
                  <a:srgbClr val="FFC000"/>
                </a:solidFill>
                <a:latin typeface="Arial" pitchFamily="34" charset="0"/>
                <a:cs typeface="Arial" pitchFamily="34" charset="0"/>
              </a:rPr>
              <a:t>speed</a:t>
            </a:r>
            <a:r>
              <a:rPr lang="en-US" dirty="0">
                <a:latin typeface="Arial" pitchFamily="34" charset="0"/>
                <a:cs typeface="Arial" pitchFamily="34" charset="0"/>
              </a:rPr>
              <a:t> of the engine :</a:t>
            </a:r>
          </a:p>
          <a:p>
            <a:pPr marL="514350" indent="-514350">
              <a:buNone/>
              <a:defRPr/>
            </a:pPr>
            <a:r>
              <a:rPr lang="en-US" dirty="0">
                <a:latin typeface="Arial" pitchFamily="34" charset="0"/>
                <a:cs typeface="Arial" pitchFamily="34" charset="0"/>
              </a:rPr>
              <a:t>	a.	Slow speed engines</a:t>
            </a:r>
          </a:p>
          <a:p>
            <a:pPr marL="514350" indent="-514350">
              <a:buNone/>
              <a:defRPr/>
            </a:pPr>
            <a:r>
              <a:rPr lang="en-US" dirty="0">
                <a:latin typeface="Arial" pitchFamily="34" charset="0"/>
                <a:cs typeface="Arial" pitchFamily="34" charset="0"/>
              </a:rPr>
              <a:t>	b.	Medium speed engines</a:t>
            </a:r>
          </a:p>
          <a:p>
            <a:pPr marL="514350" indent="-514350">
              <a:buNone/>
              <a:defRPr/>
            </a:pPr>
            <a:r>
              <a:rPr lang="en-US" dirty="0">
                <a:latin typeface="Arial" pitchFamily="34" charset="0"/>
                <a:cs typeface="Arial" pitchFamily="34" charset="0"/>
              </a:rPr>
              <a:t>	c.	High speed engines</a:t>
            </a:r>
          </a:p>
          <a:p>
            <a:pPr marL="274320" indent="-274320">
              <a:buNone/>
              <a:defRPr/>
            </a:pPr>
            <a:r>
              <a:rPr lang="en-US" dirty="0">
                <a:latin typeface="Arial" pitchFamily="34" charset="0"/>
                <a:cs typeface="Arial" pitchFamily="34" charset="0"/>
              </a:rPr>
              <a:t>5. According to the </a:t>
            </a:r>
            <a:r>
              <a:rPr lang="en-US" dirty="0">
                <a:solidFill>
                  <a:srgbClr val="FFC000"/>
                </a:solidFill>
                <a:latin typeface="Arial" pitchFamily="34" charset="0"/>
                <a:cs typeface="Arial" pitchFamily="34" charset="0"/>
              </a:rPr>
              <a:t>cooling</a:t>
            </a:r>
            <a:r>
              <a:rPr lang="en-US" dirty="0">
                <a:latin typeface="Arial" pitchFamily="34" charset="0"/>
                <a:cs typeface="Arial" pitchFamily="34" charset="0"/>
              </a:rPr>
              <a:t> system:</a:t>
            </a:r>
          </a:p>
          <a:p>
            <a:pPr marL="514350" indent="-514350">
              <a:buNone/>
              <a:defRPr/>
            </a:pPr>
            <a:r>
              <a:rPr lang="en-US" dirty="0">
                <a:latin typeface="Arial" pitchFamily="34" charset="0"/>
                <a:cs typeface="Arial" pitchFamily="34" charset="0"/>
              </a:rPr>
              <a:t>	a.	Air-cooled engines</a:t>
            </a:r>
          </a:p>
          <a:p>
            <a:pPr marL="514350" indent="-514350">
              <a:buNone/>
              <a:defRPr/>
            </a:pPr>
            <a:r>
              <a:rPr lang="en-US" dirty="0">
                <a:latin typeface="Arial" pitchFamily="34" charset="0"/>
                <a:cs typeface="Arial" pitchFamily="34" charset="0"/>
              </a:rPr>
              <a:t>	b.	Water cooled engines</a:t>
            </a:r>
          </a:p>
          <a:p>
            <a:pPr marL="514350" indent="-514350">
              <a:buNone/>
              <a:defRPr/>
            </a:pPr>
            <a:endParaRPr lang="en-US" sz="2000" dirty="0">
              <a:latin typeface="Arial" pitchFamily="34" charset="0"/>
              <a:cs typeface="Arial" pitchFamily="34" charset="0"/>
            </a:endParaRPr>
          </a:p>
        </p:txBody>
      </p:sp>
      <p:sp>
        <p:nvSpPr>
          <p:cNvPr id="21507" name="Slide Number Placeholder 3"/>
          <p:cNvSpPr>
            <a:spLocks noGrp="1"/>
          </p:cNvSpPr>
          <p:nvPr>
            <p:ph type="sldNum" sz="quarter" idx="12"/>
          </p:nvPr>
        </p:nvSpPr>
        <p:spPr bwMode="auto">
          <a:xfrm>
            <a:off x="9677400" y="6356351"/>
            <a:ext cx="533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A2A8FF-A38D-4D18-B975-FFA736DBED4F}" type="slidenum">
              <a:rPr lang="en-US" sz="1600">
                <a:solidFill>
                  <a:schemeClr val="bg1"/>
                </a:solidFill>
              </a:rPr>
              <a:pPr>
                <a:spcBef>
                  <a:spcPct val="0"/>
                </a:spcBef>
                <a:buFontTx/>
                <a:buNone/>
              </a:pPr>
              <a:t>6</a:t>
            </a:fld>
            <a:endParaRPr lang="en-US" sz="1600">
              <a:solidFill>
                <a:schemeClr val="bg1"/>
              </a:solidFill>
            </a:endParaRPr>
          </a:p>
        </p:txBody>
      </p:sp>
      <p:pic>
        <p:nvPicPr>
          <p:cNvPr id="21508" name="Picture 6" descr="C:\Users\MajShahid\Downloads\Documents\ind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810001"/>
            <a:ext cx="39941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8" descr="C:\Users\MajShahid\Downloads\Documents\engine-cooling-system-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426" y="3600450"/>
            <a:ext cx="437197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8585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8997"/>
            <a:ext cx="10515600" cy="864585"/>
          </a:xfrm>
        </p:spPr>
        <p:txBody>
          <a:bodyPr>
            <a:normAutofit/>
          </a:bodyPr>
          <a:lstStyle/>
          <a:p>
            <a:r>
              <a:rPr lang="en-US" b="1" dirty="0" smtClean="0"/>
              <a:t>Series, Parallel, Series-Parallel  Hybrid </a:t>
            </a:r>
            <a:r>
              <a:rPr lang="en-US" b="1" dirty="0" err="1" smtClean="0"/>
              <a:t>Veh</a:t>
            </a:r>
            <a:endParaRPr lang="en-US" b="1" dirty="0"/>
          </a:p>
        </p:txBody>
      </p:sp>
      <p:sp>
        <p:nvSpPr>
          <p:cNvPr id="4" name="Date Placeholder 3"/>
          <p:cNvSpPr>
            <a:spLocks noGrp="1"/>
          </p:cNvSpPr>
          <p:nvPr>
            <p:ph type="dt" sz="half" idx="10"/>
          </p:nvPr>
        </p:nvSpPr>
        <p:spPr/>
        <p:txBody>
          <a:bodyPr/>
          <a:lstStyle/>
          <a:p>
            <a:fld id="{114C1DE0-5ECB-40B3-9516-C192DD952312}" type="datetime1">
              <a:rPr lang="en-US" smtClean="0"/>
              <a:t>6/10/2023</a:t>
            </a:fld>
            <a:endParaRPr lang="en-US"/>
          </a:p>
        </p:txBody>
      </p:sp>
      <p:sp>
        <p:nvSpPr>
          <p:cNvPr id="5" name="Footer Placeholder 4"/>
          <p:cNvSpPr>
            <a:spLocks noGrp="1"/>
          </p:cNvSpPr>
          <p:nvPr>
            <p:ph type="ftr" sz="quarter" idx="11"/>
          </p:nvPr>
        </p:nvSpPr>
        <p:spPr/>
        <p:txBody>
          <a:bodyPr/>
          <a:lstStyle/>
          <a:p>
            <a:r>
              <a:rPr lang="en-US" smtClean="0"/>
              <a:t>BG Humayun MIST</a:t>
            </a:r>
            <a:endParaRPr lang="en-US"/>
          </a:p>
        </p:txBody>
      </p:sp>
      <p:sp>
        <p:nvSpPr>
          <p:cNvPr id="6" name="Slide Number Placeholder 5"/>
          <p:cNvSpPr>
            <a:spLocks noGrp="1"/>
          </p:cNvSpPr>
          <p:nvPr>
            <p:ph type="sldNum" sz="quarter" idx="12"/>
          </p:nvPr>
        </p:nvSpPr>
        <p:spPr/>
        <p:txBody>
          <a:bodyPr/>
          <a:lstStyle/>
          <a:p>
            <a:fld id="{FD3A9C47-6F93-46A7-AC03-373FACF4FD6C}" type="slidenum">
              <a:rPr lang="en-US" smtClean="0"/>
              <a:t>60</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0262" y="1172561"/>
            <a:ext cx="5645696"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18" y="4055753"/>
            <a:ext cx="5691351" cy="246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428" y="3972910"/>
            <a:ext cx="5407572" cy="276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9727324" y="1469481"/>
            <a:ext cx="898635" cy="369332"/>
          </a:xfrm>
          <a:prstGeom prst="rect">
            <a:avLst/>
          </a:prstGeom>
          <a:solidFill>
            <a:srgbClr val="FFFF00"/>
          </a:solidFill>
        </p:spPr>
        <p:txBody>
          <a:bodyPr wrap="square" rtlCol="0">
            <a:spAutoFit/>
          </a:bodyPr>
          <a:lstStyle/>
          <a:p>
            <a:r>
              <a:rPr lang="en-US" b="1" dirty="0" smtClean="0"/>
              <a:t>Series</a:t>
            </a:r>
            <a:endParaRPr lang="en-US" b="1" dirty="0"/>
          </a:p>
        </p:txBody>
      </p:sp>
      <p:sp>
        <p:nvSpPr>
          <p:cNvPr id="8" name="TextBox 7"/>
          <p:cNvSpPr txBox="1"/>
          <p:nvPr/>
        </p:nvSpPr>
        <p:spPr>
          <a:xfrm>
            <a:off x="1308538" y="4918841"/>
            <a:ext cx="1166648" cy="369332"/>
          </a:xfrm>
          <a:prstGeom prst="rect">
            <a:avLst/>
          </a:prstGeom>
          <a:solidFill>
            <a:srgbClr val="FFFF00"/>
          </a:solidFill>
        </p:spPr>
        <p:txBody>
          <a:bodyPr wrap="square" rtlCol="0">
            <a:spAutoFit/>
          </a:bodyPr>
          <a:lstStyle/>
          <a:p>
            <a:r>
              <a:rPr lang="en-US" b="1" dirty="0" smtClean="0"/>
              <a:t>Parallel</a:t>
            </a:r>
            <a:endParaRPr lang="en-US" b="1" dirty="0"/>
          </a:p>
        </p:txBody>
      </p:sp>
      <p:sp>
        <p:nvSpPr>
          <p:cNvPr id="9" name="TextBox 8"/>
          <p:cNvSpPr txBox="1"/>
          <p:nvPr/>
        </p:nvSpPr>
        <p:spPr>
          <a:xfrm>
            <a:off x="8576453" y="5975131"/>
            <a:ext cx="1749972" cy="369332"/>
          </a:xfrm>
          <a:prstGeom prst="rect">
            <a:avLst/>
          </a:prstGeom>
          <a:solidFill>
            <a:srgbClr val="FFFF00"/>
          </a:solidFill>
        </p:spPr>
        <p:txBody>
          <a:bodyPr wrap="square" rtlCol="0">
            <a:spAutoFit/>
          </a:bodyPr>
          <a:lstStyle/>
          <a:p>
            <a:r>
              <a:rPr lang="en-US" b="1" dirty="0" smtClean="0"/>
              <a:t>Series-Parallel</a:t>
            </a:r>
            <a:endParaRPr lang="en-US" b="1" dirty="0"/>
          </a:p>
        </p:txBody>
      </p:sp>
    </p:spTree>
    <p:extLst>
      <p:ext uri="{BB962C8B-B14F-4D97-AF65-F5344CB8AC3E}">
        <p14:creationId xmlns:p14="http://schemas.microsoft.com/office/powerpoint/2010/main" val="10199821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Hybrid vehicle drivetrain</a:t>
            </a:r>
          </a:p>
        </p:txBody>
      </p:sp>
      <p:pic>
        <p:nvPicPr>
          <p:cNvPr id="43010" name="Picture 2" descr="Hybrid vehicle drivetrain - Wikipedi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9618" y="1811138"/>
            <a:ext cx="8637563" cy="4526083"/>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14B4BE98-E056-4CE3-9E92-BF843A09ACAD}" type="datetime1">
              <a:rPr lang="en-US" smtClean="0"/>
              <a:t>6/10/2023</a:t>
            </a:fld>
            <a:endParaRPr lang="en-US"/>
          </a:p>
        </p:txBody>
      </p:sp>
      <p:sp>
        <p:nvSpPr>
          <p:cNvPr id="4" name="Footer Placeholder 3"/>
          <p:cNvSpPr>
            <a:spLocks noGrp="1"/>
          </p:cNvSpPr>
          <p:nvPr>
            <p:ph type="ftr" sz="quarter" idx="11"/>
          </p:nvPr>
        </p:nvSpPr>
        <p:spPr/>
        <p:txBody>
          <a:bodyPr/>
          <a:lstStyle/>
          <a:p>
            <a:r>
              <a:rPr lang="en-US"/>
              <a:t>BG Humayun MIST</a:t>
            </a:r>
          </a:p>
        </p:txBody>
      </p:sp>
      <p:sp>
        <p:nvSpPr>
          <p:cNvPr id="5" name="Slide Number Placeholder 4"/>
          <p:cNvSpPr>
            <a:spLocks noGrp="1"/>
          </p:cNvSpPr>
          <p:nvPr>
            <p:ph type="sldNum" sz="quarter" idx="12"/>
          </p:nvPr>
        </p:nvSpPr>
        <p:spPr/>
        <p:txBody>
          <a:bodyPr/>
          <a:lstStyle/>
          <a:p>
            <a:fld id="{FD3A9C47-6F93-46A7-AC03-373FACF4FD6C}" type="slidenum">
              <a:rPr lang="en-US" smtClean="0"/>
              <a:t>61</a:t>
            </a:fld>
            <a:endParaRPr lang="en-US"/>
          </a:p>
        </p:txBody>
      </p:sp>
    </p:spTree>
    <p:extLst>
      <p:ext uri="{BB962C8B-B14F-4D97-AF65-F5344CB8AC3E}">
        <p14:creationId xmlns:p14="http://schemas.microsoft.com/office/powerpoint/2010/main" val="992952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l="13301" t="-1066" r="12740" b="21618"/>
          <a:stretch/>
        </p:blipFill>
        <p:spPr>
          <a:xfrm>
            <a:off x="675249" y="225082"/>
            <a:ext cx="9889588" cy="5972873"/>
          </a:xfrm>
          <a:prstGeom prst="rect">
            <a:avLst/>
          </a:prstGeom>
        </p:spPr>
      </p:pic>
      <p:sp>
        <p:nvSpPr>
          <p:cNvPr id="6" name="AutoShape 6" descr="Best ppt for seminar on hybrid electric vehicle AND TYPE OF HYBRID 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Date Placeholder 1"/>
          <p:cNvSpPr>
            <a:spLocks noGrp="1"/>
          </p:cNvSpPr>
          <p:nvPr>
            <p:ph type="dt" sz="half" idx="10"/>
          </p:nvPr>
        </p:nvSpPr>
        <p:spPr/>
        <p:txBody>
          <a:bodyPr/>
          <a:lstStyle/>
          <a:p>
            <a:fld id="{825288A2-1978-480E-ACC1-4F0A1E0E05DF}"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4" name="Slide Number Placeholder 3"/>
          <p:cNvSpPr>
            <a:spLocks noGrp="1"/>
          </p:cNvSpPr>
          <p:nvPr>
            <p:ph type="sldNum" sz="quarter" idx="12"/>
          </p:nvPr>
        </p:nvSpPr>
        <p:spPr/>
        <p:txBody>
          <a:bodyPr/>
          <a:lstStyle/>
          <a:p>
            <a:fld id="{FD3A9C47-6F93-46A7-AC03-373FACF4FD6C}" type="slidenum">
              <a:rPr lang="en-US" smtClean="0"/>
              <a:t>62</a:t>
            </a:fld>
            <a:endParaRPr lang="en-US"/>
          </a:p>
        </p:txBody>
      </p:sp>
    </p:spTree>
    <p:extLst>
      <p:ext uri="{BB962C8B-B14F-4D97-AF65-F5344CB8AC3E}">
        <p14:creationId xmlns:p14="http://schemas.microsoft.com/office/powerpoint/2010/main" val="38322693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9398"/>
          </a:xfrm>
          <a:solidFill>
            <a:srgbClr val="92D050"/>
          </a:solidFill>
        </p:spPr>
        <p:txBody>
          <a:bodyPr>
            <a:normAutofit fontScale="90000"/>
          </a:bodyPr>
          <a:lstStyle/>
          <a:p>
            <a:r>
              <a:rPr lang="en-US" b="1" dirty="0" smtClean="0">
                <a:latin typeface="Cambria" panose="02040503050406030204" pitchFamily="18" charset="0"/>
                <a:ea typeface="Cambria" panose="02040503050406030204" pitchFamily="18" charset="0"/>
              </a:rPr>
              <a:t>Benefits </a:t>
            </a:r>
            <a:r>
              <a:rPr lang="en-US" b="1" dirty="0">
                <a:latin typeface="Cambria" panose="02040503050406030204" pitchFamily="18" charset="0"/>
                <a:ea typeface="Cambria" panose="02040503050406030204" pitchFamily="18" charset="0"/>
              </a:rPr>
              <a:t>of </a:t>
            </a:r>
            <a:r>
              <a:rPr lang="en-US" b="1" dirty="0" smtClean="0">
                <a:latin typeface="Cambria" panose="02040503050406030204" pitchFamily="18" charset="0"/>
                <a:ea typeface="Cambria" panose="02040503050406030204" pitchFamily="18" charset="0"/>
              </a:rPr>
              <a:t>Using Hybrid Car</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972589"/>
            <a:ext cx="10515600" cy="5204374"/>
          </a:xfrm>
        </p:spPr>
        <p:txBody>
          <a:bodyPr>
            <a:noAutofit/>
          </a:bodyPr>
          <a:lstStyle/>
          <a:p>
            <a:pPr>
              <a:buFont typeface="Wingdings" panose="05000000000000000000" pitchFamily="2" charset="2"/>
              <a:buChar char="Ø"/>
            </a:pPr>
            <a:r>
              <a:rPr lang="en-US" sz="2000" dirty="0" smtClean="0">
                <a:latin typeface="Cambria" panose="02040503050406030204" pitchFamily="18" charset="0"/>
                <a:ea typeface="Cambria" panose="02040503050406030204" pitchFamily="18" charset="0"/>
              </a:rPr>
              <a:t>Fewer </a:t>
            </a:r>
            <a:r>
              <a:rPr lang="en-US" sz="2000" dirty="0">
                <a:latin typeface="Cambria" panose="02040503050406030204" pitchFamily="18" charset="0"/>
                <a:ea typeface="Cambria" panose="02040503050406030204" pitchFamily="18" charset="0"/>
              </a:rPr>
              <a:t>Oil Changes. Since hybrid cars use less gasoline to run, they also require fewer oil changes, which means you'll save more on vehicle maintenance </a:t>
            </a:r>
            <a:r>
              <a:rPr lang="en-US" sz="2000" dirty="0" smtClean="0">
                <a:latin typeface="Cambria" panose="02040503050406030204" pitchFamily="18" charset="0"/>
                <a:ea typeface="Cambria" panose="02040503050406030204" pitchFamily="18" charset="0"/>
              </a:rPr>
              <a:t>costs</a:t>
            </a:r>
            <a:endParaRPr lang="en-US" sz="2000"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sz="2000" dirty="0">
                <a:latin typeface="Cambria" panose="02040503050406030204" pitchFamily="18" charset="0"/>
                <a:ea typeface="Cambria" panose="02040503050406030204" pitchFamily="18" charset="0"/>
              </a:rPr>
              <a:t>Fuel </a:t>
            </a:r>
            <a:r>
              <a:rPr lang="en-US" sz="2000" dirty="0" smtClean="0">
                <a:latin typeface="Cambria" panose="02040503050406030204" pitchFamily="18" charset="0"/>
                <a:ea typeface="Cambria" panose="02040503050406030204" pitchFamily="18" charset="0"/>
              </a:rPr>
              <a:t>Economy</a:t>
            </a:r>
            <a:endParaRPr lang="en-US" sz="2000"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sz="2000" dirty="0">
                <a:latin typeface="Cambria" panose="02040503050406030204" pitchFamily="18" charset="0"/>
                <a:ea typeface="Cambria" panose="02040503050406030204" pitchFamily="18" charset="0"/>
              </a:rPr>
              <a:t>Environmentally Friendly. No </a:t>
            </a:r>
            <a:r>
              <a:rPr lang="en-US" sz="2000" dirty="0" smtClean="0">
                <a:latin typeface="Cambria" panose="02040503050406030204" pitchFamily="18" charset="0"/>
                <a:ea typeface="Cambria" panose="02040503050406030204" pitchFamily="18" charset="0"/>
              </a:rPr>
              <a:t>Idling</a:t>
            </a:r>
          </a:p>
          <a:p>
            <a:pPr fontAlgn="base">
              <a:buFont typeface="Wingdings" panose="05000000000000000000" pitchFamily="2" charset="2"/>
              <a:buChar char="Ø"/>
            </a:pPr>
            <a:r>
              <a:rPr lang="en-US" sz="2000" dirty="0">
                <a:latin typeface="Cambria" panose="02040503050406030204" pitchFamily="18" charset="0"/>
                <a:ea typeface="Cambria" panose="02040503050406030204" pitchFamily="18" charset="0"/>
              </a:rPr>
              <a:t>Less noise pollution</a:t>
            </a:r>
          </a:p>
          <a:p>
            <a:pPr fontAlgn="base">
              <a:buFont typeface="Wingdings" panose="05000000000000000000" pitchFamily="2" charset="2"/>
              <a:buChar char="Ø"/>
            </a:pPr>
            <a:r>
              <a:rPr lang="en-US" sz="2000" dirty="0">
                <a:latin typeface="Cambria" panose="02040503050406030204" pitchFamily="18" charset="0"/>
                <a:ea typeface="Cambria" panose="02040503050406030204" pitchFamily="18" charset="0"/>
              </a:rPr>
              <a:t>Overall level of dependence on fossil fuels will be lower. May help to protect our natural resources</a:t>
            </a:r>
          </a:p>
          <a:p>
            <a:pPr>
              <a:buFont typeface="Wingdings" panose="05000000000000000000" pitchFamily="2" charset="2"/>
              <a:buChar char="Ø"/>
            </a:pPr>
            <a:r>
              <a:rPr lang="en-US" sz="2000" dirty="0">
                <a:latin typeface="Cambria" panose="02040503050406030204" pitchFamily="18" charset="0"/>
                <a:ea typeface="Cambria" panose="02040503050406030204" pitchFamily="18" charset="0"/>
              </a:rPr>
              <a:t>Smaller Engines</a:t>
            </a:r>
          </a:p>
          <a:p>
            <a:pPr>
              <a:buFont typeface="Wingdings" panose="05000000000000000000" pitchFamily="2" charset="2"/>
              <a:buChar char="Ø"/>
            </a:pPr>
            <a:r>
              <a:rPr lang="en-US" sz="2000" dirty="0">
                <a:latin typeface="Cambria" panose="02040503050406030204" pitchFamily="18" charset="0"/>
                <a:ea typeface="Cambria" panose="02040503050406030204" pitchFamily="18" charset="0"/>
              </a:rPr>
              <a:t>Smart </a:t>
            </a:r>
            <a:r>
              <a:rPr lang="en-US" sz="2000" dirty="0" smtClean="0">
                <a:latin typeface="Cambria" panose="02040503050406030204" pitchFamily="18" charset="0"/>
                <a:ea typeface="Cambria" panose="02040503050406030204" pitchFamily="18" charset="0"/>
              </a:rPr>
              <a:t>Features</a:t>
            </a:r>
            <a:endParaRPr lang="en-US" sz="2000"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sz="2000" dirty="0">
                <a:latin typeface="Cambria" panose="02040503050406030204" pitchFamily="18" charset="0"/>
                <a:ea typeface="Cambria" panose="02040503050406030204" pitchFamily="18" charset="0"/>
              </a:rPr>
              <a:t>Require Less Maintenance</a:t>
            </a:r>
          </a:p>
          <a:p>
            <a:pPr>
              <a:buFont typeface="Wingdings" panose="05000000000000000000" pitchFamily="2" charset="2"/>
              <a:buChar char="Ø"/>
            </a:pPr>
            <a:r>
              <a:rPr lang="en-US" sz="2000" dirty="0" smtClean="0">
                <a:latin typeface="Cambria" panose="02040503050406030204" pitchFamily="18" charset="0"/>
                <a:ea typeface="Cambria" panose="02040503050406030204" pitchFamily="18" charset="0"/>
              </a:rPr>
              <a:t>Safety Features</a:t>
            </a:r>
            <a:endParaRPr lang="en-US" sz="2000"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sz="2000" dirty="0">
                <a:latin typeface="Cambria" panose="02040503050406030204" pitchFamily="18" charset="0"/>
                <a:ea typeface="Cambria" panose="02040503050406030204" pitchFamily="18" charset="0"/>
              </a:rPr>
              <a:t>Immediate </a:t>
            </a:r>
            <a:r>
              <a:rPr lang="en-US" sz="2000" dirty="0" smtClean="0">
                <a:latin typeface="Cambria" panose="02040503050406030204" pitchFamily="18" charset="0"/>
                <a:ea typeface="Cambria" panose="02040503050406030204" pitchFamily="18" charset="0"/>
              </a:rPr>
              <a:t>Torque</a:t>
            </a:r>
            <a:endParaRPr lang="en-US" sz="2000"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sz="2000" dirty="0">
                <a:latin typeface="Cambria" panose="02040503050406030204" pitchFamily="18" charset="0"/>
                <a:ea typeface="Cambria" panose="02040503050406030204" pitchFamily="18" charset="0"/>
              </a:rPr>
              <a:t>Tax </a:t>
            </a:r>
            <a:r>
              <a:rPr lang="en-US" sz="2000" dirty="0" smtClean="0">
                <a:latin typeface="Cambria" panose="02040503050406030204" pitchFamily="18" charset="0"/>
                <a:ea typeface="Cambria" panose="02040503050406030204" pitchFamily="18" charset="0"/>
              </a:rPr>
              <a:t>Incentives</a:t>
            </a:r>
            <a:r>
              <a:rPr lang="en-US" sz="2000" dirty="0"/>
              <a:t/>
            </a:r>
            <a:br>
              <a:rPr lang="en-US" sz="2000" dirty="0"/>
            </a:br>
            <a:endParaRPr lang="en-US" sz="2000" dirty="0"/>
          </a:p>
        </p:txBody>
      </p:sp>
      <p:sp>
        <p:nvSpPr>
          <p:cNvPr id="4" name="Date Placeholder 3"/>
          <p:cNvSpPr>
            <a:spLocks noGrp="1"/>
          </p:cNvSpPr>
          <p:nvPr>
            <p:ph type="dt" sz="half" idx="10"/>
          </p:nvPr>
        </p:nvSpPr>
        <p:spPr/>
        <p:txBody>
          <a:bodyPr/>
          <a:lstStyle/>
          <a:p>
            <a:fld id="{114C1DE0-5ECB-40B3-9516-C192DD952312}" type="datetime1">
              <a:rPr lang="en-US" smtClean="0"/>
              <a:t>6/10/2023</a:t>
            </a:fld>
            <a:endParaRPr lang="en-US"/>
          </a:p>
        </p:txBody>
      </p:sp>
      <p:sp>
        <p:nvSpPr>
          <p:cNvPr id="5" name="Footer Placeholder 4"/>
          <p:cNvSpPr>
            <a:spLocks noGrp="1"/>
          </p:cNvSpPr>
          <p:nvPr>
            <p:ph type="ftr" sz="quarter" idx="11"/>
          </p:nvPr>
        </p:nvSpPr>
        <p:spPr/>
        <p:txBody>
          <a:bodyPr/>
          <a:lstStyle/>
          <a:p>
            <a:r>
              <a:rPr lang="en-US" smtClean="0"/>
              <a:t>BG Humayun MIST</a:t>
            </a:r>
            <a:endParaRPr lang="en-US"/>
          </a:p>
        </p:txBody>
      </p:sp>
      <p:sp>
        <p:nvSpPr>
          <p:cNvPr id="6" name="Slide Number Placeholder 5"/>
          <p:cNvSpPr>
            <a:spLocks noGrp="1"/>
          </p:cNvSpPr>
          <p:nvPr>
            <p:ph type="sldNum" sz="quarter" idx="12"/>
          </p:nvPr>
        </p:nvSpPr>
        <p:spPr/>
        <p:txBody>
          <a:bodyPr/>
          <a:lstStyle/>
          <a:p>
            <a:fld id="{FD3A9C47-6F93-46A7-AC03-373FACF4FD6C}" type="slidenum">
              <a:rPr lang="en-US" smtClean="0"/>
              <a:t>63</a:t>
            </a:fld>
            <a:endParaRPr lang="en-US"/>
          </a:p>
        </p:txBody>
      </p:sp>
    </p:spTree>
    <p:extLst>
      <p:ext uri="{BB962C8B-B14F-4D97-AF65-F5344CB8AC3E}">
        <p14:creationId xmlns:p14="http://schemas.microsoft.com/office/powerpoint/2010/main" val="42834901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693"/>
            <a:ext cx="10515600" cy="781396"/>
          </a:xfrm>
          <a:solidFill>
            <a:srgbClr val="00B0F0"/>
          </a:solidFill>
        </p:spPr>
        <p:txBody>
          <a:bodyPr>
            <a:normAutofit/>
          </a:bodyPr>
          <a:lstStyle/>
          <a:p>
            <a:r>
              <a:rPr lang="en-US" sz="3600" b="1" dirty="0" smtClean="0">
                <a:latin typeface="Cambria" panose="02040503050406030204" pitchFamily="18" charset="0"/>
                <a:ea typeface="Cambria" panose="02040503050406030204" pitchFamily="18" charset="0"/>
              </a:rPr>
              <a:t>Disadvantages of Hybrid </a:t>
            </a:r>
            <a:r>
              <a:rPr lang="en-US" sz="3600" b="1" dirty="0" err="1" smtClean="0">
                <a:latin typeface="Cambria" panose="02040503050406030204" pitchFamily="18" charset="0"/>
                <a:ea typeface="Cambria" panose="02040503050406030204" pitchFamily="18" charset="0"/>
              </a:rPr>
              <a:t>Veh</a:t>
            </a:r>
            <a:endParaRPr lang="en-US" sz="3600" b="1"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1122222"/>
            <a:ext cx="10515600" cy="5270874"/>
          </a:xfrm>
        </p:spPr>
        <p:txBody>
          <a:bodyPr>
            <a:normAutofit fontScale="77500" lnSpcReduction="20000"/>
          </a:bodyPr>
          <a:lstStyle/>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They </a:t>
            </a:r>
            <a:r>
              <a:rPr lang="en-US" dirty="0">
                <a:latin typeface="Cambria" panose="02040503050406030204" pitchFamily="18" charset="0"/>
                <a:ea typeface="Cambria" panose="02040503050406030204" pitchFamily="18" charset="0"/>
              </a:rPr>
              <a:t>still imply some level of pollution</a:t>
            </a: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High </a:t>
            </a:r>
            <a:r>
              <a:rPr lang="en-US" dirty="0">
                <a:latin typeface="Cambria" panose="02040503050406030204" pitchFamily="18" charset="0"/>
                <a:ea typeface="Cambria" panose="02040503050406030204" pitchFamily="18" charset="0"/>
              </a:rPr>
              <a:t>purchase price of hybrid cars</a:t>
            </a: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Significant </a:t>
            </a:r>
            <a:r>
              <a:rPr lang="en-US" dirty="0">
                <a:latin typeface="Cambria" panose="02040503050406030204" pitchFamily="18" charset="0"/>
                <a:ea typeface="Cambria" panose="02040503050406030204" pitchFamily="18" charset="0"/>
              </a:rPr>
              <a:t>maintenance costs related to hybrid cars</a:t>
            </a: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May </a:t>
            </a:r>
            <a:r>
              <a:rPr lang="en-US" dirty="0">
                <a:latin typeface="Cambria" panose="02040503050406030204" pitchFamily="18" charset="0"/>
                <a:ea typeface="Cambria" panose="02040503050406030204" pitchFamily="18" charset="0"/>
              </a:rPr>
              <a:t>be hard to find a knowledgeable </a:t>
            </a:r>
            <a:r>
              <a:rPr lang="en-US" dirty="0" smtClean="0">
                <a:latin typeface="Cambria" panose="02040503050406030204" pitchFamily="18" charset="0"/>
                <a:ea typeface="Cambria" panose="02040503050406030204" pitchFamily="18" charset="0"/>
              </a:rPr>
              <a:t>mechanic</a:t>
            </a: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More complex computer controlled system</a:t>
            </a:r>
            <a:endParaRPr lang="en-US" dirty="0">
              <a:latin typeface="Cambria" panose="02040503050406030204" pitchFamily="18" charset="0"/>
              <a:ea typeface="Cambria" panose="02040503050406030204" pitchFamily="18" charset="0"/>
            </a:endParaRP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Extra </a:t>
            </a:r>
            <a:r>
              <a:rPr lang="en-US" dirty="0">
                <a:latin typeface="Cambria" panose="02040503050406030204" pitchFamily="18" charset="0"/>
                <a:ea typeface="Cambria" panose="02040503050406030204" pitchFamily="18" charset="0"/>
              </a:rPr>
              <a:t>weight of batteries reduces fuel efficiency</a:t>
            </a: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Battery </a:t>
            </a:r>
            <a:r>
              <a:rPr lang="en-US" dirty="0">
                <a:latin typeface="Cambria" panose="02040503050406030204" pitchFamily="18" charset="0"/>
                <a:ea typeface="Cambria" panose="02040503050406030204" pitchFamily="18" charset="0"/>
              </a:rPr>
              <a:t>replacement can be expensive</a:t>
            </a: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Battery </a:t>
            </a:r>
            <a:r>
              <a:rPr lang="en-US" dirty="0">
                <a:latin typeface="Cambria" panose="02040503050406030204" pitchFamily="18" charset="0"/>
                <a:ea typeface="Cambria" panose="02040503050406030204" pitchFamily="18" charset="0"/>
              </a:rPr>
              <a:t>disposal implies additional waste</a:t>
            </a: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High-voltage </a:t>
            </a:r>
            <a:r>
              <a:rPr lang="en-US" dirty="0">
                <a:latin typeface="Cambria" panose="02040503050406030204" pitchFamily="18" charset="0"/>
                <a:ea typeface="Cambria" panose="02040503050406030204" pitchFamily="18" charset="0"/>
              </a:rPr>
              <a:t>batteries can be dangerous</a:t>
            </a: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Top </a:t>
            </a:r>
            <a:r>
              <a:rPr lang="en-US" dirty="0">
                <a:latin typeface="Cambria" panose="02040503050406030204" pitchFamily="18" charset="0"/>
                <a:ea typeface="Cambria" panose="02040503050406030204" pitchFamily="18" charset="0"/>
              </a:rPr>
              <a:t>speed may be rather limited</a:t>
            </a: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Entirely electric cars may be more eco-friendly but have </a:t>
            </a:r>
            <a:r>
              <a:rPr lang="en-US" dirty="0">
                <a:latin typeface="Cambria" panose="02040503050406030204" pitchFamily="18" charset="0"/>
                <a:ea typeface="Cambria" panose="02040503050406030204" pitchFamily="18" charset="0"/>
              </a:rPr>
              <a:t>a rather confined </a:t>
            </a:r>
            <a:r>
              <a:rPr lang="en-US" dirty="0" smtClean="0">
                <a:latin typeface="Cambria" panose="02040503050406030204" pitchFamily="18" charset="0"/>
                <a:ea typeface="Cambria" panose="02040503050406030204" pitchFamily="18" charset="0"/>
              </a:rPr>
              <a:t>range.</a:t>
            </a: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Low performance at very high and low temperature</a:t>
            </a:r>
          </a:p>
          <a:p>
            <a:pPr fontAlgn="base">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Also electric energy is not entirely green yet</a:t>
            </a:r>
          </a:p>
          <a:p>
            <a:pPr marL="0" indent="0">
              <a:buNone/>
            </a:pPr>
            <a:r>
              <a:rPr lang="en-US" dirty="0"/>
              <a:t/>
            </a:r>
            <a:br>
              <a:rPr lang="en-US" dirty="0"/>
            </a:br>
            <a:endParaRPr lang="en-US" dirty="0"/>
          </a:p>
        </p:txBody>
      </p:sp>
      <p:sp>
        <p:nvSpPr>
          <p:cNvPr id="4" name="Date Placeholder 3"/>
          <p:cNvSpPr>
            <a:spLocks noGrp="1"/>
          </p:cNvSpPr>
          <p:nvPr>
            <p:ph type="dt" sz="half" idx="10"/>
          </p:nvPr>
        </p:nvSpPr>
        <p:spPr/>
        <p:txBody>
          <a:bodyPr/>
          <a:lstStyle/>
          <a:p>
            <a:fld id="{114C1DE0-5ECB-40B3-9516-C192DD952312}" type="datetime1">
              <a:rPr lang="en-US" smtClean="0"/>
              <a:t>6/10/2023</a:t>
            </a:fld>
            <a:endParaRPr lang="en-US" dirty="0"/>
          </a:p>
        </p:txBody>
      </p:sp>
      <p:sp>
        <p:nvSpPr>
          <p:cNvPr id="5" name="Footer Placeholder 4"/>
          <p:cNvSpPr>
            <a:spLocks noGrp="1"/>
          </p:cNvSpPr>
          <p:nvPr>
            <p:ph type="ftr" sz="quarter" idx="11"/>
          </p:nvPr>
        </p:nvSpPr>
        <p:spPr/>
        <p:txBody>
          <a:bodyPr/>
          <a:lstStyle/>
          <a:p>
            <a:r>
              <a:rPr lang="en-US" smtClean="0"/>
              <a:t>BG Humayun MIST</a:t>
            </a:r>
            <a:endParaRPr lang="en-US"/>
          </a:p>
        </p:txBody>
      </p:sp>
      <p:sp>
        <p:nvSpPr>
          <p:cNvPr id="6" name="Slide Number Placeholder 5"/>
          <p:cNvSpPr>
            <a:spLocks noGrp="1"/>
          </p:cNvSpPr>
          <p:nvPr>
            <p:ph type="sldNum" sz="quarter" idx="12"/>
          </p:nvPr>
        </p:nvSpPr>
        <p:spPr/>
        <p:txBody>
          <a:bodyPr/>
          <a:lstStyle/>
          <a:p>
            <a:fld id="{FD3A9C47-6F93-46A7-AC03-373FACF4FD6C}" type="slidenum">
              <a:rPr lang="en-US" smtClean="0"/>
              <a:t>64</a:t>
            </a:fld>
            <a:endParaRPr lang="en-US"/>
          </a:p>
        </p:txBody>
      </p:sp>
    </p:spTree>
    <p:extLst>
      <p:ext uri="{BB962C8B-B14F-4D97-AF65-F5344CB8AC3E}">
        <p14:creationId xmlns:p14="http://schemas.microsoft.com/office/powerpoint/2010/main" val="6025532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4906" y="1319188"/>
            <a:ext cx="7966798" cy="4870328"/>
          </a:xfrm>
          <a:prstGeom prst="rect">
            <a:avLst/>
          </a:prstGeom>
        </p:spPr>
      </p:pic>
      <p:pic>
        <p:nvPicPr>
          <p:cNvPr id="5122" name="Picture 2" descr="The story behind the development of the Variable Valve Timing - Aisin  Aftermar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33" y="310283"/>
            <a:ext cx="975360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85CB8E09-0DB5-4E1C-BDD4-5C9738B05E33}"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5" name="Slide Number Placeholder 4"/>
          <p:cNvSpPr>
            <a:spLocks noGrp="1"/>
          </p:cNvSpPr>
          <p:nvPr>
            <p:ph type="sldNum" sz="quarter" idx="12"/>
          </p:nvPr>
        </p:nvSpPr>
        <p:spPr/>
        <p:txBody>
          <a:bodyPr/>
          <a:lstStyle/>
          <a:p>
            <a:fld id="{FD3A9C47-6F93-46A7-AC03-373FACF4FD6C}" type="slidenum">
              <a:rPr lang="en-US" smtClean="0"/>
              <a:t>65</a:t>
            </a:fld>
            <a:endParaRPr lang="en-US"/>
          </a:p>
        </p:txBody>
      </p:sp>
      <p:pic>
        <p:nvPicPr>
          <p:cNvPr id="6" name="Picture 5"/>
          <p:cNvPicPr>
            <a:picLocks noChangeAspect="1"/>
          </p:cNvPicPr>
          <p:nvPr/>
        </p:nvPicPr>
        <p:blipFill>
          <a:blip r:embed="rId4"/>
          <a:stretch>
            <a:fillRect/>
          </a:stretch>
        </p:blipFill>
        <p:spPr>
          <a:xfrm>
            <a:off x="8877673" y="3065418"/>
            <a:ext cx="3208808" cy="2808514"/>
          </a:xfrm>
          <a:prstGeom prst="rect">
            <a:avLst/>
          </a:prstGeom>
        </p:spPr>
      </p:pic>
    </p:spTree>
    <p:extLst>
      <p:ext uri="{BB962C8B-B14F-4D97-AF65-F5344CB8AC3E}">
        <p14:creationId xmlns:p14="http://schemas.microsoft.com/office/powerpoint/2010/main" val="16734469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ow to work Variable Valve Timing Intelligent (VVT-i) - YouTub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196" r="970" b="9992"/>
          <a:stretch/>
        </p:blipFill>
        <p:spPr bwMode="auto">
          <a:xfrm>
            <a:off x="126610" y="1195753"/>
            <a:ext cx="6935372" cy="4192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570176" y="2107515"/>
            <a:ext cx="4237774" cy="2577025"/>
          </a:xfrm>
          <a:prstGeom prst="rect">
            <a:avLst/>
          </a:prstGeom>
        </p:spPr>
      </p:pic>
      <p:sp>
        <p:nvSpPr>
          <p:cNvPr id="2" name="Date Placeholder 1"/>
          <p:cNvSpPr>
            <a:spLocks noGrp="1"/>
          </p:cNvSpPr>
          <p:nvPr>
            <p:ph type="dt" sz="half" idx="10"/>
          </p:nvPr>
        </p:nvSpPr>
        <p:spPr/>
        <p:txBody>
          <a:bodyPr/>
          <a:lstStyle/>
          <a:p>
            <a:fld id="{9987461E-0098-4759-9A1A-68AF1909ACF1}"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5" name="Slide Number Placeholder 4"/>
          <p:cNvSpPr>
            <a:spLocks noGrp="1"/>
          </p:cNvSpPr>
          <p:nvPr>
            <p:ph type="sldNum" sz="quarter" idx="12"/>
          </p:nvPr>
        </p:nvSpPr>
        <p:spPr/>
        <p:txBody>
          <a:bodyPr/>
          <a:lstStyle/>
          <a:p>
            <a:fld id="{FD3A9C47-6F93-46A7-AC03-373FACF4FD6C}" type="slidenum">
              <a:rPr lang="en-US" smtClean="0"/>
              <a:t>66</a:t>
            </a:fld>
            <a:endParaRPr lang="en-US"/>
          </a:p>
        </p:txBody>
      </p:sp>
    </p:spTree>
    <p:extLst>
      <p:ext uri="{BB962C8B-B14F-4D97-AF65-F5344CB8AC3E}">
        <p14:creationId xmlns:p14="http://schemas.microsoft.com/office/powerpoint/2010/main" val="3379440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Electronic fuel injection (EFI) system</a:t>
            </a:r>
          </a:p>
        </p:txBody>
      </p:sp>
      <p:pic>
        <p:nvPicPr>
          <p:cNvPr id="7170" name="Picture 2" descr="Electronic Fuel Injection System (EFI) - Architecture, Types, Application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9644" y="1702192"/>
            <a:ext cx="6954706" cy="4877326"/>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61AD5EE1-D0C9-4FA5-86DB-4B757991F4E0}" type="datetime1">
              <a:rPr lang="en-US" smtClean="0"/>
              <a:t>6/10/2023</a:t>
            </a:fld>
            <a:endParaRPr lang="en-US"/>
          </a:p>
        </p:txBody>
      </p:sp>
      <p:sp>
        <p:nvSpPr>
          <p:cNvPr id="4" name="Footer Placeholder 3"/>
          <p:cNvSpPr>
            <a:spLocks noGrp="1"/>
          </p:cNvSpPr>
          <p:nvPr>
            <p:ph type="ftr" sz="quarter" idx="11"/>
          </p:nvPr>
        </p:nvSpPr>
        <p:spPr/>
        <p:txBody>
          <a:bodyPr/>
          <a:lstStyle/>
          <a:p>
            <a:r>
              <a:rPr lang="en-US"/>
              <a:t>BG Humayun MIST</a:t>
            </a:r>
          </a:p>
        </p:txBody>
      </p:sp>
      <p:sp>
        <p:nvSpPr>
          <p:cNvPr id="5" name="Slide Number Placeholder 4"/>
          <p:cNvSpPr>
            <a:spLocks noGrp="1"/>
          </p:cNvSpPr>
          <p:nvPr>
            <p:ph type="sldNum" sz="quarter" idx="12"/>
          </p:nvPr>
        </p:nvSpPr>
        <p:spPr/>
        <p:txBody>
          <a:bodyPr/>
          <a:lstStyle/>
          <a:p>
            <a:fld id="{FD3A9C47-6F93-46A7-AC03-373FACF4FD6C}" type="slidenum">
              <a:rPr lang="en-US" smtClean="0"/>
              <a:t>67</a:t>
            </a:fld>
            <a:endParaRPr lang="en-US"/>
          </a:p>
        </p:txBody>
      </p:sp>
    </p:spTree>
    <p:extLst>
      <p:ext uri="{BB962C8B-B14F-4D97-AF65-F5344CB8AC3E}">
        <p14:creationId xmlns:p14="http://schemas.microsoft.com/office/powerpoint/2010/main" val="13762932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of exhaust system </a:t>
            </a:r>
          </a:p>
        </p:txBody>
      </p:sp>
      <p:pic>
        <p:nvPicPr>
          <p:cNvPr id="4" name="Content Placeholder 3"/>
          <p:cNvPicPr>
            <a:picLocks noGrp="1" noChangeAspect="1"/>
          </p:cNvPicPr>
          <p:nvPr>
            <p:ph idx="1"/>
          </p:nvPr>
        </p:nvPicPr>
        <p:blipFill>
          <a:blip r:embed="rId2"/>
          <a:stretch>
            <a:fillRect/>
          </a:stretch>
        </p:blipFill>
        <p:spPr>
          <a:xfrm>
            <a:off x="699393" y="1558339"/>
            <a:ext cx="5982065" cy="4351338"/>
          </a:xfrm>
          <a:prstGeom prst="rect">
            <a:avLst/>
          </a:prstGeom>
        </p:spPr>
      </p:pic>
      <p:pic>
        <p:nvPicPr>
          <p:cNvPr id="5" name="Picture 4"/>
          <p:cNvPicPr>
            <a:picLocks noChangeAspect="1"/>
          </p:cNvPicPr>
          <p:nvPr/>
        </p:nvPicPr>
        <p:blipFill>
          <a:blip r:embed="rId3"/>
          <a:stretch>
            <a:fillRect/>
          </a:stretch>
        </p:blipFill>
        <p:spPr>
          <a:xfrm>
            <a:off x="6549537" y="3540228"/>
            <a:ext cx="5084445" cy="2560168"/>
          </a:xfrm>
          <a:prstGeom prst="rect">
            <a:avLst/>
          </a:prstGeom>
        </p:spPr>
      </p:pic>
      <p:sp>
        <p:nvSpPr>
          <p:cNvPr id="3" name="Date Placeholder 2"/>
          <p:cNvSpPr>
            <a:spLocks noGrp="1"/>
          </p:cNvSpPr>
          <p:nvPr>
            <p:ph type="dt" sz="half" idx="10"/>
          </p:nvPr>
        </p:nvSpPr>
        <p:spPr/>
        <p:txBody>
          <a:bodyPr/>
          <a:lstStyle/>
          <a:p>
            <a:fld id="{F914496E-BF31-4424-A5FB-753CBEE423E5}" type="datetime1">
              <a:rPr lang="en-US" smtClean="0"/>
              <a:t>6/10/2023</a:t>
            </a:fld>
            <a:endParaRPr lang="en-US"/>
          </a:p>
        </p:txBody>
      </p:sp>
      <p:sp>
        <p:nvSpPr>
          <p:cNvPr id="6" name="Footer Placeholder 5"/>
          <p:cNvSpPr>
            <a:spLocks noGrp="1"/>
          </p:cNvSpPr>
          <p:nvPr>
            <p:ph type="ftr" sz="quarter" idx="11"/>
          </p:nvPr>
        </p:nvSpPr>
        <p:spPr/>
        <p:txBody>
          <a:bodyPr/>
          <a:lstStyle/>
          <a:p>
            <a:r>
              <a:rPr lang="en-US"/>
              <a:t>BG Humayun MIST</a:t>
            </a:r>
          </a:p>
        </p:txBody>
      </p:sp>
      <p:sp>
        <p:nvSpPr>
          <p:cNvPr id="7" name="Slide Number Placeholder 6"/>
          <p:cNvSpPr>
            <a:spLocks noGrp="1"/>
          </p:cNvSpPr>
          <p:nvPr>
            <p:ph type="sldNum" sz="quarter" idx="12"/>
          </p:nvPr>
        </p:nvSpPr>
        <p:spPr/>
        <p:txBody>
          <a:bodyPr/>
          <a:lstStyle/>
          <a:p>
            <a:fld id="{FD3A9C47-6F93-46A7-AC03-373FACF4FD6C}" type="slidenum">
              <a:rPr lang="en-US" smtClean="0"/>
              <a:t>68</a:t>
            </a:fld>
            <a:endParaRPr lang="en-US"/>
          </a:p>
        </p:txBody>
      </p:sp>
    </p:spTree>
    <p:extLst>
      <p:ext uri="{BB962C8B-B14F-4D97-AF65-F5344CB8AC3E}">
        <p14:creationId xmlns:p14="http://schemas.microsoft.com/office/powerpoint/2010/main" val="871692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850" y="322922"/>
            <a:ext cx="10515600" cy="1325563"/>
          </a:xfrm>
        </p:spPr>
        <p:txBody>
          <a:bodyPr>
            <a:normAutofit/>
          </a:bodyPr>
          <a:lstStyle/>
          <a:p>
            <a:pPr algn="ctr"/>
            <a:r>
              <a:rPr lang="en-US" sz="3600" dirty="0"/>
              <a:t>Function of Catalytic converter</a:t>
            </a:r>
          </a:p>
        </p:txBody>
      </p:sp>
      <p:pic>
        <p:nvPicPr>
          <p:cNvPr id="5" name="Picture 4"/>
          <p:cNvPicPr>
            <a:picLocks noChangeAspect="1"/>
          </p:cNvPicPr>
          <p:nvPr/>
        </p:nvPicPr>
        <p:blipFill rotWithShape="1">
          <a:blip r:embed="rId2"/>
          <a:srcRect l="61533" t="22549" r="3004" b="33798"/>
          <a:stretch/>
        </p:blipFill>
        <p:spPr>
          <a:xfrm>
            <a:off x="148301" y="1631852"/>
            <a:ext cx="5772837" cy="3995225"/>
          </a:xfrm>
          <a:prstGeom prst="rect">
            <a:avLst/>
          </a:prstGeom>
        </p:spPr>
      </p:pic>
      <p:sp>
        <p:nvSpPr>
          <p:cNvPr id="6" name="TextBox 5"/>
          <p:cNvSpPr txBox="1"/>
          <p:nvPr/>
        </p:nvSpPr>
        <p:spPr>
          <a:xfrm>
            <a:off x="6808764" y="1589649"/>
            <a:ext cx="5219114" cy="3970318"/>
          </a:xfrm>
          <a:prstGeom prst="rect">
            <a:avLst/>
          </a:prstGeom>
          <a:noFill/>
        </p:spPr>
        <p:txBody>
          <a:bodyPr wrap="square" rtlCol="0">
            <a:spAutoFit/>
          </a:bodyPr>
          <a:lstStyle/>
          <a:p>
            <a:r>
              <a:rPr lang="en-US" dirty="0"/>
              <a:t>A </a:t>
            </a:r>
            <a:r>
              <a:rPr lang="en-US" b="1" dirty="0"/>
              <a:t>catalytic converter</a:t>
            </a:r>
            <a:r>
              <a:rPr lang="en-US" dirty="0"/>
              <a:t> is an </a:t>
            </a:r>
            <a:r>
              <a:rPr lang="en-US" dirty="0">
                <a:hlinkClick r:id="rId3" tooltip="Vehicle emissions control"/>
              </a:rPr>
              <a:t>exhaust emission control</a:t>
            </a:r>
            <a:r>
              <a:rPr lang="en-US" dirty="0"/>
              <a:t> device that converts toxic gases and </a:t>
            </a:r>
            <a:r>
              <a:rPr lang="en-US" dirty="0">
                <a:hlinkClick r:id="rId4" tooltip="Pollutant"/>
              </a:rPr>
              <a:t>pollutants</a:t>
            </a:r>
            <a:r>
              <a:rPr lang="en-US" dirty="0"/>
              <a:t> in </a:t>
            </a:r>
            <a:r>
              <a:rPr lang="en-US" dirty="0">
                <a:hlinkClick r:id="rId5" tooltip="Exhaust gas"/>
              </a:rPr>
              <a:t>exhaust gas</a:t>
            </a:r>
            <a:r>
              <a:rPr lang="en-US" dirty="0"/>
              <a:t> from an </a:t>
            </a:r>
            <a:r>
              <a:rPr lang="en-US" dirty="0">
                <a:hlinkClick r:id="rId6" tooltip="Internal combustion engine"/>
              </a:rPr>
              <a:t>internal combustion engine</a:t>
            </a:r>
            <a:r>
              <a:rPr lang="en-US" dirty="0"/>
              <a:t> into less-toxic pollutants by </a:t>
            </a:r>
            <a:r>
              <a:rPr lang="en-US" dirty="0">
                <a:hlinkClick r:id="rId7" tooltip="Catalysis"/>
              </a:rPr>
              <a:t>catalyzing</a:t>
            </a:r>
            <a:r>
              <a:rPr lang="en-US" dirty="0"/>
              <a:t> a </a:t>
            </a:r>
            <a:r>
              <a:rPr lang="en-US" dirty="0">
                <a:hlinkClick r:id="rId8" tooltip="Redox"/>
              </a:rPr>
              <a:t>redox</a:t>
            </a:r>
            <a:r>
              <a:rPr lang="en-US" dirty="0"/>
              <a:t> </a:t>
            </a:r>
            <a:r>
              <a:rPr lang="en-US" dirty="0">
                <a:hlinkClick r:id="rId9" tooltip="Chemical reaction"/>
              </a:rPr>
              <a:t>reaction</a:t>
            </a:r>
            <a:r>
              <a:rPr lang="en-US" dirty="0"/>
              <a:t>. </a:t>
            </a:r>
          </a:p>
          <a:p>
            <a:r>
              <a:rPr lang="en-US" dirty="0"/>
              <a:t>Catalytic converters are usually used with internal combustion engines fueled by </a:t>
            </a:r>
            <a:r>
              <a:rPr lang="en-US" dirty="0">
                <a:hlinkClick r:id="rId10" tooltip="Gasoline"/>
              </a:rPr>
              <a:t>gasoline</a:t>
            </a:r>
            <a:r>
              <a:rPr lang="en-US" dirty="0"/>
              <a:t> or </a:t>
            </a:r>
            <a:r>
              <a:rPr lang="en-US" dirty="0">
                <a:hlinkClick r:id="rId11" tooltip="Diesel fuel"/>
              </a:rPr>
              <a:t>diesel</a:t>
            </a:r>
            <a:r>
              <a:rPr lang="en-US" dirty="0"/>
              <a:t>, including </a:t>
            </a:r>
            <a:r>
              <a:rPr lang="en-US" dirty="0">
                <a:hlinkClick r:id="rId12" tooltip="Lean-burn"/>
              </a:rPr>
              <a:t>lean-burn</a:t>
            </a:r>
            <a:r>
              <a:rPr lang="en-US" dirty="0"/>
              <a:t> engines.</a:t>
            </a:r>
          </a:p>
          <a:p>
            <a:r>
              <a:rPr lang="en-US" dirty="0"/>
              <a:t>"two-way" converters combine </a:t>
            </a:r>
            <a:r>
              <a:rPr lang="en-US" dirty="0">
                <a:hlinkClick r:id="rId13" tooltip="Oxygen"/>
              </a:rPr>
              <a:t>oxygen</a:t>
            </a:r>
            <a:r>
              <a:rPr lang="en-US" dirty="0"/>
              <a:t> with </a:t>
            </a:r>
            <a:r>
              <a:rPr lang="en-US" dirty="0">
                <a:hlinkClick r:id="rId14" tooltip="Carbon monoxide"/>
              </a:rPr>
              <a:t>carbon monoxide</a:t>
            </a:r>
            <a:r>
              <a:rPr lang="en-US" dirty="0"/>
              <a:t> (CO) and </a:t>
            </a:r>
            <a:r>
              <a:rPr lang="en-US" dirty="0">
                <a:hlinkClick r:id="rId15" tooltip="Unburned hydrocarbon"/>
              </a:rPr>
              <a:t>unburned hydrocarbons</a:t>
            </a:r>
            <a:r>
              <a:rPr lang="en-US" dirty="0"/>
              <a:t> (HC) to produce carbon dioxide (CO</a:t>
            </a:r>
            <a:r>
              <a:rPr lang="en-US" baseline="-25000" dirty="0"/>
              <a:t>2</a:t>
            </a:r>
            <a:r>
              <a:rPr lang="en-US" dirty="0"/>
              <a:t>) and </a:t>
            </a:r>
            <a:r>
              <a:rPr lang="en-US" dirty="0">
                <a:hlinkClick r:id="rId16" tooltip="Water"/>
              </a:rPr>
              <a:t>water</a:t>
            </a:r>
            <a:r>
              <a:rPr lang="en-US" dirty="0"/>
              <a:t> (H</a:t>
            </a:r>
            <a:r>
              <a:rPr lang="en-US" baseline="-25000" dirty="0"/>
              <a:t>2</a:t>
            </a:r>
            <a:r>
              <a:rPr lang="en-US" dirty="0"/>
              <a:t>O). </a:t>
            </a:r>
          </a:p>
          <a:p>
            <a:endParaRPr lang="en-US" dirty="0"/>
          </a:p>
          <a:p>
            <a:r>
              <a:rPr lang="en-US" dirty="0"/>
              <a:t>"three-way" converters that also reduce </a:t>
            </a:r>
            <a:r>
              <a:rPr lang="en-US" dirty="0">
                <a:hlinkClick r:id="rId17" tooltip="NOx"/>
              </a:rPr>
              <a:t>oxides of nitrogen</a:t>
            </a:r>
            <a:r>
              <a:rPr lang="en-US" dirty="0"/>
              <a:t> (</a:t>
            </a:r>
            <a:r>
              <a:rPr lang="en-US" dirty="0" err="1"/>
              <a:t>No</a:t>
            </a:r>
            <a:r>
              <a:rPr lang="en-US" i="1" baseline="-25000" dirty="0" err="1"/>
              <a:t>x</a:t>
            </a:r>
            <a:r>
              <a:rPr lang="en-US" dirty="0"/>
              <a:t>)</a:t>
            </a:r>
          </a:p>
        </p:txBody>
      </p:sp>
      <p:sp>
        <p:nvSpPr>
          <p:cNvPr id="3" name="Date Placeholder 2"/>
          <p:cNvSpPr>
            <a:spLocks noGrp="1"/>
          </p:cNvSpPr>
          <p:nvPr>
            <p:ph type="dt" sz="half" idx="10"/>
          </p:nvPr>
        </p:nvSpPr>
        <p:spPr/>
        <p:txBody>
          <a:bodyPr/>
          <a:lstStyle/>
          <a:p>
            <a:fld id="{275679D2-237A-4E2A-B4F8-C3416C092334}" type="datetime1">
              <a:rPr lang="en-US" smtClean="0"/>
              <a:t>6/10/2023</a:t>
            </a:fld>
            <a:endParaRPr lang="en-US"/>
          </a:p>
        </p:txBody>
      </p:sp>
      <p:sp>
        <p:nvSpPr>
          <p:cNvPr id="4" name="Footer Placeholder 3"/>
          <p:cNvSpPr>
            <a:spLocks noGrp="1"/>
          </p:cNvSpPr>
          <p:nvPr>
            <p:ph type="ftr" sz="quarter" idx="11"/>
          </p:nvPr>
        </p:nvSpPr>
        <p:spPr/>
        <p:txBody>
          <a:bodyPr/>
          <a:lstStyle/>
          <a:p>
            <a:r>
              <a:rPr lang="en-US"/>
              <a:t>BG Humayun MIST</a:t>
            </a:r>
          </a:p>
        </p:txBody>
      </p:sp>
      <p:sp>
        <p:nvSpPr>
          <p:cNvPr id="7" name="Slide Number Placeholder 6"/>
          <p:cNvSpPr>
            <a:spLocks noGrp="1"/>
          </p:cNvSpPr>
          <p:nvPr>
            <p:ph type="sldNum" sz="quarter" idx="12"/>
          </p:nvPr>
        </p:nvSpPr>
        <p:spPr/>
        <p:txBody>
          <a:bodyPr/>
          <a:lstStyle/>
          <a:p>
            <a:fld id="{FD3A9C47-6F93-46A7-AC03-373FACF4FD6C}" type="slidenum">
              <a:rPr lang="en-US" smtClean="0"/>
              <a:t>69</a:t>
            </a:fld>
            <a:endParaRPr lang="en-US"/>
          </a:p>
        </p:txBody>
      </p:sp>
    </p:spTree>
    <p:extLst>
      <p:ext uri="{BB962C8B-B14F-4D97-AF65-F5344CB8AC3E}">
        <p14:creationId xmlns:p14="http://schemas.microsoft.com/office/powerpoint/2010/main" val="6201594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0" y="76200"/>
            <a:ext cx="8305800" cy="1676400"/>
          </a:xfrm>
        </p:spPr>
        <p:txBody>
          <a:bodyPr>
            <a:noAutofit/>
          </a:bodyPr>
          <a:lstStyle/>
          <a:p>
            <a:pPr marL="274320" indent="-274320">
              <a:buNone/>
              <a:defRPr/>
            </a:pPr>
            <a:r>
              <a:rPr lang="en-US" dirty="0" smtClean="0">
                <a:latin typeface="Arial" pitchFamily="34" charset="0"/>
                <a:cs typeface="Arial" pitchFamily="34" charset="0"/>
              </a:rPr>
              <a:t>6. </a:t>
            </a:r>
            <a:r>
              <a:rPr lang="en-US" dirty="0">
                <a:latin typeface="Arial" pitchFamily="34" charset="0"/>
                <a:cs typeface="Arial" pitchFamily="34" charset="0"/>
              </a:rPr>
              <a:t>According to the </a:t>
            </a:r>
            <a:r>
              <a:rPr lang="en-US" dirty="0">
                <a:solidFill>
                  <a:srgbClr val="FFC000"/>
                </a:solidFill>
                <a:latin typeface="Arial" pitchFamily="34" charset="0"/>
                <a:cs typeface="Arial" pitchFamily="34" charset="0"/>
              </a:rPr>
              <a:t>number of cylinders</a:t>
            </a:r>
            <a:r>
              <a:rPr lang="en-US" dirty="0">
                <a:latin typeface="Arial" pitchFamily="34" charset="0"/>
                <a:cs typeface="Arial" pitchFamily="34" charset="0"/>
              </a:rPr>
              <a:t>:</a:t>
            </a:r>
          </a:p>
          <a:p>
            <a:pPr marL="514350" indent="-514350">
              <a:buNone/>
              <a:defRPr/>
            </a:pPr>
            <a:r>
              <a:rPr lang="en-US" dirty="0">
                <a:latin typeface="Arial" pitchFamily="34" charset="0"/>
                <a:cs typeface="Arial" pitchFamily="34" charset="0"/>
              </a:rPr>
              <a:t>	a.	Single cylinder engines</a:t>
            </a:r>
          </a:p>
          <a:p>
            <a:pPr marL="514350" indent="-514350">
              <a:buNone/>
              <a:defRPr/>
            </a:pPr>
            <a:r>
              <a:rPr lang="en-US" dirty="0">
                <a:latin typeface="Arial" pitchFamily="34" charset="0"/>
                <a:cs typeface="Arial" pitchFamily="34" charset="0"/>
              </a:rPr>
              <a:t>	b.	Multi-cylinder engines </a:t>
            </a:r>
            <a:endParaRPr lang="en-US" sz="1800" dirty="0">
              <a:latin typeface="Arial" pitchFamily="34" charset="0"/>
              <a:cs typeface="Arial" pitchFamily="34" charset="0"/>
            </a:endParaRPr>
          </a:p>
        </p:txBody>
      </p:sp>
      <p:sp>
        <p:nvSpPr>
          <p:cNvPr id="23555" name="Slide Number Placeholder 3"/>
          <p:cNvSpPr>
            <a:spLocks noGrp="1"/>
          </p:cNvSpPr>
          <p:nvPr>
            <p:ph type="sldNum" sz="quarter" idx="12"/>
          </p:nvPr>
        </p:nvSpPr>
        <p:spPr bwMode="auto">
          <a:xfrm>
            <a:off x="9677400" y="6356351"/>
            <a:ext cx="533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4DBAD6A-E7F2-444F-B421-0F8C36F724AC}" type="slidenum">
              <a:rPr lang="en-US" sz="1600">
                <a:solidFill>
                  <a:schemeClr val="bg1"/>
                </a:solidFill>
              </a:rPr>
              <a:pPr>
                <a:spcBef>
                  <a:spcPct val="0"/>
                </a:spcBef>
                <a:buFontTx/>
                <a:buNone/>
              </a:pPr>
              <a:t>7</a:t>
            </a:fld>
            <a:endParaRPr lang="en-US" sz="1600">
              <a:solidFill>
                <a:schemeClr val="bg1"/>
              </a:solidFill>
            </a:endParaRPr>
          </a:p>
        </p:txBody>
      </p:sp>
      <p:pic>
        <p:nvPicPr>
          <p:cNvPr id="23557" name="Picture 7" descr="C:\Users\MajShahid\Downloads\Documents\engine-inline-4.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133600"/>
            <a:ext cx="5588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9" descr="C:\Users\MajShahid\Downloads\Documents\oc30sc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828800"/>
            <a:ext cx="3175000"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64930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ECU (Engine Control Unit) Cars,ECM,Parts,Functioning - Aermech.com | Engine  control unit, Car ecu, Control uni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6264" y="735482"/>
            <a:ext cx="9172135" cy="558794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98B71900-326C-4225-AD21-A83829D3E53E}"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4" name="Slide Number Placeholder 3"/>
          <p:cNvSpPr>
            <a:spLocks noGrp="1"/>
          </p:cNvSpPr>
          <p:nvPr>
            <p:ph type="sldNum" sz="quarter" idx="12"/>
          </p:nvPr>
        </p:nvSpPr>
        <p:spPr/>
        <p:txBody>
          <a:bodyPr/>
          <a:lstStyle/>
          <a:p>
            <a:fld id="{FD3A9C47-6F93-46A7-AC03-373FACF4FD6C}" type="slidenum">
              <a:rPr lang="en-US" smtClean="0"/>
              <a:t>70</a:t>
            </a:fld>
            <a:endParaRPr lang="en-US"/>
          </a:p>
        </p:txBody>
      </p:sp>
    </p:spTree>
    <p:extLst>
      <p:ext uri="{BB962C8B-B14F-4D97-AF65-F5344CB8AC3E}">
        <p14:creationId xmlns:p14="http://schemas.microsoft.com/office/powerpoint/2010/main" val="28662186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lemson Vehicular Electronics Laboratory: Engine Contro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454" y="849471"/>
            <a:ext cx="7885088" cy="567553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5C0E2156-6035-42E4-9A78-58A6242C2412}"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4" name="Slide Number Placeholder 3"/>
          <p:cNvSpPr>
            <a:spLocks noGrp="1"/>
          </p:cNvSpPr>
          <p:nvPr>
            <p:ph type="sldNum" sz="quarter" idx="12"/>
          </p:nvPr>
        </p:nvSpPr>
        <p:spPr/>
        <p:txBody>
          <a:bodyPr/>
          <a:lstStyle/>
          <a:p>
            <a:fld id="{FD3A9C47-6F93-46A7-AC03-373FACF4FD6C}" type="slidenum">
              <a:rPr lang="en-US" smtClean="0"/>
              <a:t>71</a:t>
            </a:fld>
            <a:endParaRPr lang="en-US"/>
          </a:p>
        </p:txBody>
      </p:sp>
    </p:spTree>
    <p:extLst>
      <p:ext uri="{BB962C8B-B14F-4D97-AF65-F5344CB8AC3E}">
        <p14:creationId xmlns:p14="http://schemas.microsoft.com/office/powerpoint/2010/main" val="23116487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7346" name="Picture 2" descr="Speed Sensor - an overview | ScienceDirect Topic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7230" y="1992572"/>
            <a:ext cx="5013312" cy="39262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27845" y="1501254"/>
            <a:ext cx="5472752" cy="5355312"/>
          </a:xfrm>
          <a:prstGeom prst="rect">
            <a:avLst/>
          </a:prstGeom>
          <a:noFill/>
        </p:spPr>
        <p:txBody>
          <a:bodyPr wrap="square" rtlCol="0">
            <a:spAutoFit/>
          </a:bodyPr>
          <a:lstStyle/>
          <a:p>
            <a:r>
              <a:rPr lang="en-US" b="1" dirty="0"/>
              <a:t>What Is A Speed Sensor?</a:t>
            </a:r>
            <a:endParaRPr lang="en-US" dirty="0"/>
          </a:p>
          <a:p>
            <a:r>
              <a:rPr lang="en-US" dirty="0"/>
              <a:t>A </a:t>
            </a:r>
            <a:r>
              <a:rPr lang="en-US" b="1" dirty="0"/>
              <a:t>vehicle speed sensor</a:t>
            </a:r>
            <a:r>
              <a:rPr lang="en-US" dirty="0"/>
              <a:t> (VSS) is a small component mounted on your car’s transmission that lets the car’s onboard computer know how </a:t>
            </a:r>
            <a:r>
              <a:rPr lang="en-US" b="1" dirty="0"/>
              <a:t>fast</a:t>
            </a:r>
            <a:r>
              <a:rPr lang="en-US" dirty="0"/>
              <a:t> you’re moving.</a:t>
            </a:r>
          </a:p>
          <a:p>
            <a:r>
              <a:rPr lang="en-US" dirty="0"/>
              <a:t>It’s also known as a wheel speed sensor, transmission speed sensor, or output shaft speed sensor.</a:t>
            </a:r>
          </a:p>
          <a:p>
            <a:r>
              <a:rPr lang="en-US" b="1" dirty="0"/>
              <a:t>How does the speed sensor work?</a:t>
            </a:r>
            <a:endParaRPr lang="en-US" dirty="0"/>
          </a:p>
          <a:p>
            <a:r>
              <a:rPr lang="en-US" dirty="0"/>
              <a:t>The vehicle speed sensor measures the </a:t>
            </a:r>
            <a:r>
              <a:rPr lang="en-US" b="1" dirty="0"/>
              <a:t>rotational speed</a:t>
            </a:r>
            <a:r>
              <a:rPr lang="en-US" dirty="0"/>
              <a:t> of the gears in your transmission system. Then, it converts this measurement into an analog signal or a low voltage square wave </a:t>
            </a:r>
            <a:r>
              <a:rPr lang="en-US" b="1" dirty="0"/>
              <a:t>signal</a:t>
            </a:r>
            <a:r>
              <a:rPr lang="en-US" dirty="0"/>
              <a:t> and relays it to </a:t>
            </a:r>
            <a:r>
              <a:rPr lang="en-US" b="1" dirty="0"/>
              <a:t>electronic control units </a:t>
            </a:r>
            <a:r>
              <a:rPr lang="en-US" dirty="0"/>
              <a:t>(ECUs) inside your car.</a:t>
            </a:r>
          </a:p>
          <a:p>
            <a:r>
              <a:rPr lang="en-US" dirty="0"/>
              <a:t>In turn, the ECUs use this signal to adjust your car’s speedometer readings, the ABS module, and transmission system.</a:t>
            </a:r>
          </a:p>
          <a:p>
            <a:r>
              <a:rPr lang="en-US" dirty="0"/>
              <a:t>Your car’s cruise control system may also rely on data generated by the speed sensor. Without it, your car wouldn’t be able to maintain a constant vehicle speed.</a:t>
            </a:r>
          </a:p>
          <a:p>
            <a:endParaRPr lang="en-US" dirty="0"/>
          </a:p>
        </p:txBody>
      </p:sp>
      <p:sp>
        <p:nvSpPr>
          <p:cNvPr id="2" name="Date Placeholder 1"/>
          <p:cNvSpPr>
            <a:spLocks noGrp="1"/>
          </p:cNvSpPr>
          <p:nvPr>
            <p:ph type="dt" sz="half" idx="10"/>
          </p:nvPr>
        </p:nvSpPr>
        <p:spPr/>
        <p:txBody>
          <a:bodyPr/>
          <a:lstStyle/>
          <a:p>
            <a:fld id="{F98D41A8-E208-454E-90A1-462F79375ADD}"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5" name="Slide Number Placeholder 4"/>
          <p:cNvSpPr>
            <a:spLocks noGrp="1"/>
          </p:cNvSpPr>
          <p:nvPr>
            <p:ph type="sldNum" sz="quarter" idx="12"/>
          </p:nvPr>
        </p:nvSpPr>
        <p:spPr/>
        <p:txBody>
          <a:bodyPr/>
          <a:lstStyle/>
          <a:p>
            <a:fld id="{FD3A9C47-6F93-46A7-AC03-373FACF4FD6C}" type="slidenum">
              <a:rPr lang="en-US" smtClean="0"/>
              <a:t>72</a:t>
            </a:fld>
            <a:endParaRPr lang="en-US"/>
          </a:p>
        </p:txBody>
      </p:sp>
    </p:spTree>
    <p:extLst>
      <p:ext uri="{BB962C8B-B14F-4D97-AF65-F5344CB8AC3E}">
        <p14:creationId xmlns:p14="http://schemas.microsoft.com/office/powerpoint/2010/main" val="1724544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does clutch system in car works</a:t>
            </a:r>
          </a:p>
        </p:txBody>
      </p:sp>
      <p:pic>
        <p:nvPicPr>
          <p:cNvPr id="4" name="Picture 3"/>
          <p:cNvPicPr>
            <a:picLocks noChangeAspect="1"/>
          </p:cNvPicPr>
          <p:nvPr/>
        </p:nvPicPr>
        <p:blipFill>
          <a:blip r:embed="rId2"/>
          <a:stretch>
            <a:fillRect/>
          </a:stretch>
        </p:blipFill>
        <p:spPr>
          <a:xfrm>
            <a:off x="7208740" y="2067951"/>
            <a:ext cx="4896007" cy="3530843"/>
          </a:xfrm>
          <a:prstGeom prst="rect">
            <a:avLst/>
          </a:prstGeom>
        </p:spPr>
      </p:pic>
      <p:sp>
        <p:nvSpPr>
          <p:cNvPr id="5" name="Content Placeholder 4"/>
          <p:cNvSpPr>
            <a:spLocks noGrp="1"/>
          </p:cNvSpPr>
          <p:nvPr>
            <p:ph idx="1"/>
          </p:nvPr>
        </p:nvSpPr>
        <p:spPr>
          <a:xfrm>
            <a:off x="838200" y="1825625"/>
            <a:ext cx="6040902" cy="3899926"/>
          </a:xfrm>
        </p:spPr>
        <p:txBody>
          <a:bodyPr>
            <a:normAutofit fontScale="92500"/>
          </a:bodyPr>
          <a:lstStyle/>
          <a:p>
            <a:pPr algn="just"/>
            <a:r>
              <a:rPr lang="en-US" dirty="0"/>
              <a:t>It transmits </a:t>
            </a:r>
            <a:r>
              <a:rPr lang="en-US" dirty="0">
                <a:hlinkClick r:id="rId3"/>
              </a:rPr>
              <a:t>engine</a:t>
            </a:r>
            <a:r>
              <a:rPr lang="en-US" dirty="0"/>
              <a:t> power to the gear box, and allows transmission to be interrupted while a gear is selected to move off from a stationary position, or when gears are changed while the car is moving.</a:t>
            </a:r>
          </a:p>
          <a:p>
            <a:pPr algn="just"/>
            <a:r>
              <a:rPr lang="en-US" dirty="0"/>
              <a:t>When a car is moving under power, the clutch is engaged. A pressure plate bolted to the flywheel exerts constant force , by means of a diaphragm spring, on the driven plate .</a:t>
            </a:r>
          </a:p>
        </p:txBody>
      </p:sp>
      <p:sp>
        <p:nvSpPr>
          <p:cNvPr id="3" name="Date Placeholder 2"/>
          <p:cNvSpPr>
            <a:spLocks noGrp="1"/>
          </p:cNvSpPr>
          <p:nvPr>
            <p:ph type="dt" sz="half" idx="10"/>
          </p:nvPr>
        </p:nvSpPr>
        <p:spPr/>
        <p:txBody>
          <a:bodyPr/>
          <a:lstStyle/>
          <a:p>
            <a:fld id="{8C5D9E23-0365-4C39-A26F-01B071294945}" type="datetime1">
              <a:rPr lang="en-US" smtClean="0"/>
              <a:t>6/10/2023</a:t>
            </a:fld>
            <a:endParaRPr lang="en-US"/>
          </a:p>
        </p:txBody>
      </p:sp>
      <p:sp>
        <p:nvSpPr>
          <p:cNvPr id="6" name="Footer Placeholder 5"/>
          <p:cNvSpPr>
            <a:spLocks noGrp="1"/>
          </p:cNvSpPr>
          <p:nvPr>
            <p:ph type="ftr" sz="quarter" idx="11"/>
          </p:nvPr>
        </p:nvSpPr>
        <p:spPr/>
        <p:txBody>
          <a:bodyPr/>
          <a:lstStyle/>
          <a:p>
            <a:r>
              <a:rPr lang="en-US"/>
              <a:t>BG Humayun MIST</a:t>
            </a:r>
          </a:p>
        </p:txBody>
      </p:sp>
      <p:sp>
        <p:nvSpPr>
          <p:cNvPr id="7" name="Slide Number Placeholder 6"/>
          <p:cNvSpPr>
            <a:spLocks noGrp="1"/>
          </p:cNvSpPr>
          <p:nvPr>
            <p:ph type="sldNum" sz="quarter" idx="12"/>
          </p:nvPr>
        </p:nvSpPr>
        <p:spPr/>
        <p:txBody>
          <a:bodyPr/>
          <a:lstStyle/>
          <a:p>
            <a:fld id="{FD3A9C47-6F93-46A7-AC03-373FACF4FD6C}" type="slidenum">
              <a:rPr lang="en-US" smtClean="0"/>
              <a:t>73</a:t>
            </a:fld>
            <a:endParaRPr lang="en-US"/>
          </a:p>
        </p:txBody>
      </p:sp>
    </p:spTree>
    <p:extLst>
      <p:ext uri="{BB962C8B-B14F-4D97-AF65-F5344CB8AC3E}">
        <p14:creationId xmlns:p14="http://schemas.microsoft.com/office/powerpoint/2010/main" val="4057667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Transmission gear box</a:t>
            </a:r>
          </a:p>
        </p:txBody>
      </p:sp>
      <p:sp>
        <p:nvSpPr>
          <p:cNvPr id="5" name="AutoShape 4" descr="What is Gearbox? - Definition, Types, Working, Diagram"/>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r>
              <a:rPr lang="en-US" b="1" dirty="0"/>
              <a:t>Manual transmission</a:t>
            </a:r>
            <a:r>
              <a:rPr lang="en-US" dirty="0"/>
              <a:t> also known as </a:t>
            </a:r>
            <a:r>
              <a:rPr lang="en-US" b="1" dirty="0"/>
              <a:t>“Gearbox”</a:t>
            </a:r>
            <a:r>
              <a:rPr lang="en-US" dirty="0"/>
              <a:t> is a type of transmission system. It is used in motor vehicles, which converts the torque and speed available from the engine and transmits the power to the wheels.</a:t>
            </a:r>
          </a:p>
        </p:txBody>
      </p:sp>
      <p:pic>
        <p:nvPicPr>
          <p:cNvPr id="6" name="Picture 5"/>
          <p:cNvPicPr>
            <a:picLocks noChangeAspect="1"/>
          </p:cNvPicPr>
          <p:nvPr/>
        </p:nvPicPr>
        <p:blipFill>
          <a:blip r:embed="rId2"/>
          <a:stretch>
            <a:fillRect/>
          </a:stretch>
        </p:blipFill>
        <p:spPr>
          <a:xfrm>
            <a:off x="1110005" y="3568500"/>
            <a:ext cx="4456562" cy="2914141"/>
          </a:xfrm>
          <a:prstGeom prst="rect">
            <a:avLst/>
          </a:prstGeom>
        </p:spPr>
      </p:pic>
      <p:pic>
        <p:nvPicPr>
          <p:cNvPr id="7" name="Picture 6"/>
          <p:cNvPicPr>
            <a:picLocks noChangeAspect="1"/>
          </p:cNvPicPr>
          <p:nvPr/>
        </p:nvPicPr>
        <p:blipFill>
          <a:blip r:embed="rId3"/>
          <a:stretch>
            <a:fillRect/>
          </a:stretch>
        </p:blipFill>
        <p:spPr>
          <a:xfrm>
            <a:off x="5567266" y="3802516"/>
            <a:ext cx="5899020" cy="2786970"/>
          </a:xfrm>
          <a:prstGeom prst="rect">
            <a:avLst/>
          </a:prstGeom>
        </p:spPr>
      </p:pic>
      <p:sp>
        <p:nvSpPr>
          <p:cNvPr id="3" name="Date Placeholder 2"/>
          <p:cNvSpPr>
            <a:spLocks noGrp="1"/>
          </p:cNvSpPr>
          <p:nvPr>
            <p:ph type="dt" sz="half" idx="10"/>
          </p:nvPr>
        </p:nvSpPr>
        <p:spPr/>
        <p:txBody>
          <a:bodyPr/>
          <a:lstStyle/>
          <a:p>
            <a:fld id="{8E41BD82-1E35-4749-AADC-1F253E7174E8}" type="datetime1">
              <a:rPr lang="en-US" smtClean="0"/>
              <a:t>6/10/2023</a:t>
            </a:fld>
            <a:endParaRPr lang="en-US"/>
          </a:p>
        </p:txBody>
      </p:sp>
      <p:sp>
        <p:nvSpPr>
          <p:cNvPr id="4" name="Footer Placeholder 3"/>
          <p:cNvSpPr>
            <a:spLocks noGrp="1"/>
          </p:cNvSpPr>
          <p:nvPr>
            <p:ph type="ftr" sz="quarter" idx="11"/>
          </p:nvPr>
        </p:nvSpPr>
        <p:spPr/>
        <p:txBody>
          <a:bodyPr/>
          <a:lstStyle/>
          <a:p>
            <a:r>
              <a:rPr lang="en-US"/>
              <a:t>BG Humayun MIST</a:t>
            </a:r>
          </a:p>
        </p:txBody>
      </p:sp>
      <p:sp>
        <p:nvSpPr>
          <p:cNvPr id="8" name="Slide Number Placeholder 7"/>
          <p:cNvSpPr>
            <a:spLocks noGrp="1"/>
          </p:cNvSpPr>
          <p:nvPr>
            <p:ph type="sldNum" sz="quarter" idx="12"/>
          </p:nvPr>
        </p:nvSpPr>
        <p:spPr/>
        <p:txBody>
          <a:bodyPr/>
          <a:lstStyle/>
          <a:p>
            <a:fld id="{FD3A9C47-6F93-46A7-AC03-373FACF4FD6C}" type="slidenum">
              <a:rPr lang="en-US" smtClean="0"/>
              <a:t>74</a:t>
            </a:fld>
            <a:endParaRPr lang="en-US"/>
          </a:p>
        </p:txBody>
      </p:sp>
    </p:spTree>
    <p:extLst>
      <p:ext uri="{BB962C8B-B14F-4D97-AF65-F5344CB8AC3E}">
        <p14:creationId xmlns:p14="http://schemas.microsoft.com/office/powerpoint/2010/main" val="26940730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85" y="161925"/>
            <a:ext cx="5301343" cy="1325563"/>
          </a:xfrm>
        </p:spPr>
        <p:txBody>
          <a:bodyPr/>
          <a:lstStyle/>
          <a:p>
            <a:pPr algn="ctr"/>
            <a:r>
              <a:rPr lang="en-US" dirty="0"/>
              <a:t>Differential</a:t>
            </a:r>
          </a:p>
        </p:txBody>
      </p:sp>
      <p:sp>
        <p:nvSpPr>
          <p:cNvPr id="8" name="TextBox 7"/>
          <p:cNvSpPr txBox="1"/>
          <p:nvPr/>
        </p:nvSpPr>
        <p:spPr>
          <a:xfrm>
            <a:off x="841828" y="1524001"/>
            <a:ext cx="4484915" cy="4832092"/>
          </a:xfrm>
          <a:prstGeom prst="rect">
            <a:avLst/>
          </a:prstGeom>
          <a:noFill/>
        </p:spPr>
        <p:txBody>
          <a:bodyPr wrap="square" rtlCol="0">
            <a:spAutoFit/>
          </a:bodyPr>
          <a:lstStyle/>
          <a:p>
            <a:r>
              <a:rPr lang="en-US" sz="2800" dirty="0"/>
              <a:t>Differential gear, in automotive mechanics, gear arrangement that permits power from the engine to be transmitted to a pair of driving wheels, dividing the force equally between them but permitting them to follow paths of different lengths, as when turning a corner or traversing an uneven road.</a:t>
            </a:r>
          </a:p>
        </p:txBody>
      </p:sp>
      <p:pic>
        <p:nvPicPr>
          <p:cNvPr id="9" name="Picture 8"/>
          <p:cNvPicPr>
            <a:picLocks noChangeAspect="1"/>
          </p:cNvPicPr>
          <p:nvPr/>
        </p:nvPicPr>
        <p:blipFill>
          <a:blip r:embed="rId2"/>
          <a:stretch>
            <a:fillRect/>
          </a:stretch>
        </p:blipFill>
        <p:spPr>
          <a:xfrm>
            <a:off x="5490028" y="3195001"/>
            <a:ext cx="4534988" cy="3526474"/>
          </a:xfrm>
          <a:prstGeom prst="rect">
            <a:avLst/>
          </a:prstGeom>
        </p:spPr>
      </p:pic>
      <p:sp>
        <p:nvSpPr>
          <p:cNvPr id="3" name="Date Placeholder 2"/>
          <p:cNvSpPr>
            <a:spLocks noGrp="1"/>
          </p:cNvSpPr>
          <p:nvPr>
            <p:ph type="dt" sz="half" idx="10"/>
          </p:nvPr>
        </p:nvSpPr>
        <p:spPr/>
        <p:txBody>
          <a:bodyPr/>
          <a:lstStyle/>
          <a:p>
            <a:fld id="{35F26AC1-BCB4-4B86-8062-506D881FEB63}" type="datetime1">
              <a:rPr lang="en-US" smtClean="0"/>
              <a:t>6/10/2023</a:t>
            </a:fld>
            <a:endParaRPr lang="en-US"/>
          </a:p>
        </p:txBody>
      </p:sp>
      <p:sp>
        <p:nvSpPr>
          <p:cNvPr id="4" name="Footer Placeholder 3"/>
          <p:cNvSpPr>
            <a:spLocks noGrp="1"/>
          </p:cNvSpPr>
          <p:nvPr>
            <p:ph type="ftr" sz="quarter" idx="11"/>
          </p:nvPr>
        </p:nvSpPr>
        <p:spPr/>
        <p:txBody>
          <a:bodyPr/>
          <a:lstStyle/>
          <a:p>
            <a:r>
              <a:rPr lang="en-US"/>
              <a:t>BG Humayun MIST</a:t>
            </a:r>
          </a:p>
        </p:txBody>
      </p:sp>
      <p:sp>
        <p:nvSpPr>
          <p:cNvPr id="5" name="Slide Number Placeholder 4"/>
          <p:cNvSpPr>
            <a:spLocks noGrp="1"/>
          </p:cNvSpPr>
          <p:nvPr>
            <p:ph type="sldNum" sz="quarter" idx="12"/>
          </p:nvPr>
        </p:nvSpPr>
        <p:spPr/>
        <p:txBody>
          <a:bodyPr/>
          <a:lstStyle/>
          <a:p>
            <a:fld id="{FD3A9C47-6F93-46A7-AC03-373FACF4FD6C}" type="slidenum">
              <a:rPr lang="en-US" smtClean="0"/>
              <a:t>75</a:t>
            </a:fld>
            <a:endParaRPr lang="en-US"/>
          </a:p>
        </p:txBody>
      </p:sp>
      <p:pic>
        <p:nvPicPr>
          <p:cNvPr id="6" name="Picture 5"/>
          <p:cNvPicPr>
            <a:picLocks noChangeAspect="1"/>
          </p:cNvPicPr>
          <p:nvPr/>
        </p:nvPicPr>
        <p:blipFill>
          <a:blip r:embed="rId3"/>
          <a:stretch>
            <a:fillRect/>
          </a:stretch>
        </p:blipFill>
        <p:spPr>
          <a:xfrm>
            <a:off x="7918654" y="296781"/>
            <a:ext cx="3877445" cy="3404797"/>
          </a:xfrm>
          <a:prstGeom prst="rect">
            <a:avLst/>
          </a:prstGeom>
        </p:spPr>
      </p:pic>
    </p:spTree>
    <p:extLst>
      <p:ext uri="{BB962C8B-B14F-4D97-AF65-F5344CB8AC3E}">
        <p14:creationId xmlns:p14="http://schemas.microsoft.com/office/powerpoint/2010/main" val="35384142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6538" y="182245"/>
            <a:ext cx="7672753" cy="1325563"/>
          </a:xfrm>
        </p:spPr>
        <p:txBody>
          <a:bodyPr>
            <a:normAutofit/>
          </a:bodyPr>
          <a:lstStyle/>
          <a:p>
            <a:pPr algn="ctr"/>
            <a:r>
              <a:rPr lang="en-US" sz="3200" b="1" u="sng" dirty="0"/>
              <a:t>Transmission of power engine to wheel  in automobile</a:t>
            </a:r>
          </a:p>
        </p:txBody>
      </p:sp>
      <p:sp>
        <p:nvSpPr>
          <p:cNvPr id="6" name="AutoShape 6" descr="Elements of power transmission system: (a) Front-mounted engine...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973016" y="1609943"/>
            <a:ext cx="4625926" cy="4980756"/>
          </a:xfrm>
          <a:prstGeom prst="rect">
            <a:avLst/>
          </a:prstGeom>
        </p:spPr>
      </p:pic>
      <p:pic>
        <p:nvPicPr>
          <p:cNvPr id="9" name="Picture 8"/>
          <p:cNvPicPr>
            <a:picLocks noChangeAspect="1"/>
          </p:cNvPicPr>
          <p:nvPr/>
        </p:nvPicPr>
        <p:blipFill rotWithShape="1">
          <a:blip r:embed="rId3"/>
          <a:srcRect l="64454" t="23125" r="4624" b="21683"/>
          <a:stretch/>
        </p:blipFill>
        <p:spPr>
          <a:xfrm>
            <a:off x="6344530" y="1659988"/>
            <a:ext cx="4023360" cy="4037428"/>
          </a:xfrm>
          <a:prstGeom prst="rect">
            <a:avLst/>
          </a:prstGeom>
        </p:spPr>
      </p:pic>
      <p:sp>
        <p:nvSpPr>
          <p:cNvPr id="3" name="Date Placeholder 2"/>
          <p:cNvSpPr>
            <a:spLocks noGrp="1"/>
          </p:cNvSpPr>
          <p:nvPr>
            <p:ph type="dt" sz="half" idx="10"/>
          </p:nvPr>
        </p:nvSpPr>
        <p:spPr/>
        <p:txBody>
          <a:bodyPr/>
          <a:lstStyle/>
          <a:p>
            <a:fld id="{A514DD08-0E59-4037-BC1C-3F2C24536813}" type="datetime1">
              <a:rPr lang="en-US" smtClean="0"/>
              <a:t>6/10/2023</a:t>
            </a:fld>
            <a:endParaRPr lang="en-US"/>
          </a:p>
        </p:txBody>
      </p:sp>
      <p:sp>
        <p:nvSpPr>
          <p:cNvPr id="4" name="Footer Placeholder 3"/>
          <p:cNvSpPr>
            <a:spLocks noGrp="1"/>
          </p:cNvSpPr>
          <p:nvPr>
            <p:ph type="ftr" sz="quarter" idx="11"/>
          </p:nvPr>
        </p:nvSpPr>
        <p:spPr/>
        <p:txBody>
          <a:bodyPr/>
          <a:lstStyle/>
          <a:p>
            <a:r>
              <a:rPr lang="en-US"/>
              <a:t>BG Humayun MIST</a:t>
            </a:r>
          </a:p>
        </p:txBody>
      </p:sp>
      <p:sp>
        <p:nvSpPr>
          <p:cNvPr id="5" name="Slide Number Placeholder 4"/>
          <p:cNvSpPr>
            <a:spLocks noGrp="1"/>
          </p:cNvSpPr>
          <p:nvPr>
            <p:ph type="sldNum" sz="quarter" idx="12"/>
          </p:nvPr>
        </p:nvSpPr>
        <p:spPr/>
        <p:txBody>
          <a:bodyPr/>
          <a:lstStyle/>
          <a:p>
            <a:fld id="{FD3A9C47-6F93-46A7-AC03-373FACF4FD6C}" type="slidenum">
              <a:rPr lang="en-US" smtClean="0"/>
              <a:t>76</a:t>
            </a:fld>
            <a:endParaRPr lang="en-US"/>
          </a:p>
        </p:txBody>
      </p:sp>
    </p:spTree>
    <p:extLst>
      <p:ext uri="{BB962C8B-B14F-4D97-AF65-F5344CB8AC3E}">
        <p14:creationId xmlns:p14="http://schemas.microsoft.com/office/powerpoint/2010/main" val="2597778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2539" y="211016"/>
            <a:ext cx="6246057" cy="4141407"/>
          </a:xfrm>
          <a:prstGeom prst="rect">
            <a:avLst/>
          </a:prstGeom>
        </p:spPr>
      </p:pic>
      <p:pic>
        <p:nvPicPr>
          <p:cNvPr id="6" name="Picture 5"/>
          <p:cNvPicPr>
            <a:picLocks noChangeAspect="1"/>
          </p:cNvPicPr>
          <p:nvPr/>
        </p:nvPicPr>
        <p:blipFill>
          <a:blip r:embed="rId3"/>
          <a:stretch>
            <a:fillRect/>
          </a:stretch>
        </p:blipFill>
        <p:spPr>
          <a:xfrm>
            <a:off x="7017434" y="1061379"/>
            <a:ext cx="4572000" cy="2990850"/>
          </a:xfrm>
          <a:prstGeom prst="rect">
            <a:avLst/>
          </a:prstGeom>
        </p:spPr>
      </p:pic>
      <p:pic>
        <p:nvPicPr>
          <p:cNvPr id="7" name="Picture 6"/>
          <p:cNvPicPr>
            <a:picLocks noChangeAspect="1"/>
          </p:cNvPicPr>
          <p:nvPr/>
        </p:nvPicPr>
        <p:blipFill>
          <a:blip r:embed="rId4"/>
          <a:stretch>
            <a:fillRect/>
          </a:stretch>
        </p:blipFill>
        <p:spPr>
          <a:xfrm rot="5400000">
            <a:off x="7452242" y="2172363"/>
            <a:ext cx="2773920" cy="6316003"/>
          </a:xfrm>
          <a:prstGeom prst="rect">
            <a:avLst/>
          </a:prstGeom>
        </p:spPr>
      </p:pic>
      <p:sp>
        <p:nvSpPr>
          <p:cNvPr id="2" name="Date Placeholder 1"/>
          <p:cNvSpPr>
            <a:spLocks noGrp="1"/>
          </p:cNvSpPr>
          <p:nvPr>
            <p:ph type="dt" sz="half" idx="10"/>
          </p:nvPr>
        </p:nvSpPr>
        <p:spPr/>
        <p:txBody>
          <a:bodyPr/>
          <a:lstStyle/>
          <a:p>
            <a:fld id="{B6F56480-55AC-46DD-8D4B-A7E923A347B8}" type="datetime1">
              <a:rPr lang="en-US" smtClean="0"/>
              <a:t>6/10/2023</a:t>
            </a:fld>
            <a:endParaRPr lang="en-US"/>
          </a:p>
        </p:txBody>
      </p:sp>
      <p:sp>
        <p:nvSpPr>
          <p:cNvPr id="3" name="Footer Placeholder 2"/>
          <p:cNvSpPr>
            <a:spLocks noGrp="1"/>
          </p:cNvSpPr>
          <p:nvPr>
            <p:ph type="ftr" sz="quarter" idx="11"/>
          </p:nvPr>
        </p:nvSpPr>
        <p:spPr/>
        <p:txBody>
          <a:bodyPr/>
          <a:lstStyle/>
          <a:p>
            <a:r>
              <a:rPr lang="en-US"/>
              <a:t>BG Humayun MIST</a:t>
            </a:r>
          </a:p>
        </p:txBody>
      </p:sp>
      <p:sp>
        <p:nvSpPr>
          <p:cNvPr id="4" name="Slide Number Placeholder 3"/>
          <p:cNvSpPr>
            <a:spLocks noGrp="1"/>
          </p:cNvSpPr>
          <p:nvPr>
            <p:ph type="sldNum" sz="quarter" idx="12"/>
          </p:nvPr>
        </p:nvSpPr>
        <p:spPr/>
        <p:txBody>
          <a:bodyPr/>
          <a:lstStyle/>
          <a:p>
            <a:fld id="{FD3A9C47-6F93-46A7-AC03-373FACF4FD6C}" type="slidenum">
              <a:rPr lang="en-US" smtClean="0"/>
              <a:t>77</a:t>
            </a:fld>
            <a:endParaRPr lang="en-US"/>
          </a:p>
        </p:txBody>
      </p:sp>
    </p:spTree>
    <p:extLst>
      <p:ext uri="{BB962C8B-B14F-4D97-AF65-F5344CB8AC3E}">
        <p14:creationId xmlns:p14="http://schemas.microsoft.com/office/powerpoint/2010/main" val="242347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6000206" cy="1325563"/>
          </a:xfrm>
        </p:spPr>
        <p:txBody>
          <a:bodyPr/>
          <a:lstStyle/>
          <a:p>
            <a:pPr algn="ctr"/>
            <a:r>
              <a:rPr lang="en-US" b="1" u="sng" dirty="0"/>
              <a:t>Fluid coupling/Torque converter  </a:t>
            </a:r>
          </a:p>
        </p:txBody>
      </p:sp>
      <p:pic>
        <p:nvPicPr>
          <p:cNvPr id="14338" name="Picture 2" descr="Knowledge Centre | Penrite Oi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0686" y="2150833"/>
            <a:ext cx="4964122" cy="38885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569612" y="2793446"/>
            <a:ext cx="5239211" cy="3970318"/>
          </a:xfrm>
          <a:prstGeom prst="rect">
            <a:avLst/>
          </a:prstGeom>
          <a:noFill/>
        </p:spPr>
        <p:txBody>
          <a:bodyPr wrap="square" rtlCol="0">
            <a:spAutoFit/>
          </a:bodyPr>
          <a:lstStyle/>
          <a:p>
            <a:r>
              <a:rPr lang="en-US" dirty="0"/>
              <a:t>Fluid coupling is also known as hydraulic coupling. It is </a:t>
            </a:r>
            <a:r>
              <a:rPr lang="en-US" b="1" dirty="0"/>
              <a:t>a hydrodynamic device which is used to transfer rotational power from one shaft to another by the use of transmission fluid</a:t>
            </a:r>
            <a:r>
              <a:rPr lang="en-US" dirty="0"/>
              <a:t>. It is used in the automotive transmission system,</a:t>
            </a:r>
          </a:p>
          <a:p>
            <a:r>
              <a:rPr lang="en-US" dirty="0"/>
              <a:t>A </a:t>
            </a:r>
            <a:r>
              <a:rPr lang="en-US" b="1" dirty="0"/>
              <a:t>torque converter</a:t>
            </a:r>
            <a:r>
              <a:rPr lang="en-US" dirty="0"/>
              <a:t> is a type of </a:t>
            </a:r>
            <a:r>
              <a:rPr lang="en-US" dirty="0">
                <a:hlinkClick r:id="rId3" tooltip="Fluid coupling"/>
              </a:rPr>
              <a:t>fluid coupling</a:t>
            </a:r>
            <a:r>
              <a:rPr lang="en-US" dirty="0"/>
              <a:t> that transfers rotating power from a </a:t>
            </a:r>
            <a:r>
              <a:rPr lang="en-US" dirty="0">
                <a:hlinkClick r:id="rId4" tooltip="Prime mover (locomotive)"/>
              </a:rPr>
              <a:t>prime mover</a:t>
            </a:r>
            <a:r>
              <a:rPr lang="en-US" dirty="0"/>
              <a:t>, like an </a:t>
            </a:r>
            <a:r>
              <a:rPr lang="en-US" dirty="0">
                <a:hlinkClick r:id="rId5" tooltip="Internal combustion engine"/>
              </a:rPr>
              <a:t>internal combustion engine</a:t>
            </a:r>
            <a:r>
              <a:rPr lang="en-US" dirty="0"/>
              <a:t>, to a rotating driven load. In a vehicle with an </a:t>
            </a:r>
            <a:r>
              <a:rPr lang="en-US" dirty="0">
                <a:hlinkClick r:id="rId6" tooltip="Automatic transmission"/>
              </a:rPr>
              <a:t>automatic transmission</a:t>
            </a:r>
            <a:r>
              <a:rPr lang="en-US" dirty="0"/>
              <a:t>, the torque converter connects the power source to the load. It is usually located between the engine's </a:t>
            </a:r>
            <a:r>
              <a:rPr lang="en-US" dirty="0" err="1">
                <a:hlinkClick r:id="rId7" tooltip="Flexplate"/>
              </a:rPr>
              <a:t>flexplate</a:t>
            </a:r>
            <a:r>
              <a:rPr lang="en-US" dirty="0"/>
              <a:t> and the transmission. The equivalent location in a manual transmission would be the mechanical </a:t>
            </a:r>
            <a:r>
              <a:rPr lang="en-US" dirty="0">
                <a:hlinkClick r:id="rId8" tooltip="Clutch"/>
              </a:rPr>
              <a:t>clutch</a:t>
            </a:r>
            <a:r>
              <a:rPr lang="en-US" dirty="0"/>
              <a:t>.</a:t>
            </a:r>
          </a:p>
        </p:txBody>
      </p:sp>
      <p:sp>
        <p:nvSpPr>
          <p:cNvPr id="3" name="Date Placeholder 2"/>
          <p:cNvSpPr>
            <a:spLocks noGrp="1"/>
          </p:cNvSpPr>
          <p:nvPr>
            <p:ph type="dt" sz="half" idx="10"/>
          </p:nvPr>
        </p:nvSpPr>
        <p:spPr/>
        <p:txBody>
          <a:bodyPr/>
          <a:lstStyle/>
          <a:p>
            <a:fld id="{2F07FE9C-CAE1-4FF4-8C48-7F76934FA336}"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78</a:t>
            </a:fld>
            <a:endParaRPr lang="en-US"/>
          </a:p>
        </p:txBody>
      </p:sp>
      <p:pic>
        <p:nvPicPr>
          <p:cNvPr id="7" name="Picture 6"/>
          <p:cNvPicPr>
            <a:picLocks noChangeAspect="1"/>
          </p:cNvPicPr>
          <p:nvPr/>
        </p:nvPicPr>
        <p:blipFill>
          <a:blip r:embed="rId9"/>
          <a:stretch>
            <a:fillRect/>
          </a:stretch>
        </p:blipFill>
        <p:spPr>
          <a:xfrm>
            <a:off x="6736759" y="87089"/>
            <a:ext cx="4048125" cy="2571750"/>
          </a:xfrm>
          <a:prstGeom prst="rect">
            <a:avLst/>
          </a:prstGeom>
        </p:spPr>
      </p:pic>
    </p:spTree>
    <p:extLst>
      <p:ext uri="{BB962C8B-B14F-4D97-AF65-F5344CB8AC3E}">
        <p14:creationId xmlns:p14="http://schemas.microsoft.com/office/powerpoint/2010/main" val="3165131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Components of a brake system</a:t>
            </a:r>
          </a:p>
        </p:txBody>
      </p:sp>
      <p:pic>
        <p:nvPicPr>
          <p:cNvPr id="15362" name="Picture 2" descr="What is Hydraulic Braking System and How It Works? - Mechanical Boos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2833" y="1628677"/>
            <a:ext cx="610975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779434" y="2082018"/>
            <a:ext cx="3559126" cy="2585323"/>
          </a:xfrm>
          <a:prstGeom prst="rect">
            <a:avLst/>
          </a:prstGeom>
          <a:noFill/>
        </p:spPr>
        <p:txBody>
          <a:bodyPr wrap="square" rtlCol="0">
            <a:spAutoFit/>
          </a:bodyPr>
          <a:lstStyle/>
          <a:p>
            <a:r>
              <a:rPr lang="en-US" dirty="0"/>
              <a:t>The function of vehicle brake system is </a:t>
            </a:r>
            <a:r>
              <a:rPr lang="en-US" b="1" dirty="0"/>
              <a:t>to stop or slow down the moving motor vehicle or prevent it from moving when in stationary position</a:t>
            </a:r>
            <a:r>
              <a:rPr lang="en-US" dirty="0"/>
              <a:t>. All the braking systems use the force of friction for their operation. Friction opposes the relative motion of the bodies that are in contact with each other.</a:t>
            </a:r>
          </a:p>
        </p:txBody>
      </p:sp>
      <p:sp>
        <p:nvSpPr>
          <p:cNvPr id="3" name="Date Placeholder 2"/>
          <p:cNvSpPr>
            <a:spLocks noGrp="1"/>
          </p:cNvSpPr>
          <p:nvPr>
            <p:ph type="dt" sz="half" idx="10"/>
          </p:nvPr>
        </p:nvSpPr>
        <p:spPr/>
        <p:txBody>
          <a:bodyPr/>
          <a:lstStyle/>
          <a:p>
            <a:fld id="{D9911222-B570-4BDF-A4E0-43B17D7D38FD}"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79</a:t>
            </a:fld>
            <a:endParaRPr lang="en-US"/>
          </a:p>
        </p:txBody>
      </p:sp>
    </p:spTree>
    <p:extLst>
      <p:ext uri="{BB962C8B-B14F-4D97-AF65-F5344CB8AC3E}">
        <p14:creationId xmlns:p14="http://schemas.microsoft.com/office/powerpoint/2010/main" val="288361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bwMode="auto">
          <a:xfrm>
            <a:off x="9677400" y="6356351"/>
            <a:ext cx="533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84BC6BA-12BF-4C97-A241-76DB1CDAA07B}" type="slidenum">
              <a:rPr lang="en-US" sz="1600">
                <a:solidFill>
                  <a:schemeClr val="bg1"/>
                </a:solidFill>
              </a:rPr>
              <a:pPr>
                <a:spcBef>
                  <a:spcPct val="0"/>
                </a:spcBef>
                <a:buFontTx/>
                <a:buNone/>
              </a:pPr>
              <a:t>8</a:t>
            </a:fld>
            <a:endParaRPr lang="en-US" sz="1600">
              <a:solidFill>
                <a:schemeClr val="bg1"/>
              </a:solidFill>
            </a:endParaRPr>
          </a:p>
        </p:txBody>
      </p:sp>
      <p:sp>
        <p:nvSpPr>
          <p:cNvPr id="24580" name="Rectangle 17"/>
          <p:cNvSpPr>
            <a:spLocks noChangeArrowheads="1"/>
          </p:cNvSpPr>
          <p:nvPr/>
        </p:nvSpPr>
        <p:spPr bwMode="auto">
          <a:xfrm>
            <a:off x="290941" y="236710"/>
            <a:ext cx="7755779"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14350" indent="-5143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None/>
            </a:pPr>
            <a:r>
              <a:rPr lang="en-US" sz="2800" dirty="0" smtClean="0">
                <a:latin typeface="Arial" panose="020B0604020202020204" pitchFamily="34" charset="0"/>
              </a:rPr>
              <a:t>7.   </a:t>
            </a:r>
            <a:r>
              <a:rPr lang="en-US" sz="2800" dirty="0">
                <a:latin typeface="Arial" panose="020B0604020202020204" pitchFamily="34" charset="0"/>
              </a:rPr>
              <a:t>According to the </a:t>
            </a:r>
            <a:r>
              <a:rPr lang="en-US" sz="2800" dirty="0">
                <a:solidFill>
                  <a:srgbClr val="0070C0"/>
                </a:solidFill>
                <a:latin typeface="Arial" panose="020B0604020202020204" pitchFamily="34" charset="0"/>
              </a:rPr>
              <a:t>arrangement of cylinders</a:t>
            </a:r>
            <a:r>
              <a:rPr lang="en-US" sz="2800" dirty="0">
                <a:latin typeface="Arial" panose="020B0604020202020204" pitchFamily="34" charset="0"/>
              </a:rPr>
              <a:t>:</a:t>
            </a:r>
          </a:p>
          <a:p>
            <a:pPr eaLnBrk="1" hangingPunct="1">
              <a:spcBef>
                <a:spcPct val="0"/>
              </a:spcBef>
              <a:buFont typeface="Wingdings" panose="05000000000000000000" pitchFamily="2" charset="2"/>
              <a:buNone/>
            </a:pPr>
            <a:endParaRPr lang="en-US" sz="2400" dirty="0">
              <a:latin typeface="Arial" panose="020B0604020202020204" pitchFamily="34" charset="0"/>
            </a:endParaRPr>
          </a:p>
          <a:p>
            <a:pPr eaLnBrk="1" hangingPunct="1">
              <a:lnSpc>
                <a:spcPct val="150000"/>
              </a:lnSpc>
              <a:spcBef>
                <a:spcPct val="0"/>
              </a:spcBef>
              <a:buFont typeface="Arial" panose="020B0604020202020204" pitchFamily="34" charset="0"/>
              <a:buNone/>
            </a:pPr>
            <a:r>
              <a:rPr lang="en-US" sz="2400" dirty="0">
                <a:latin typeface="Arial" panose="020B0604020202020204" pitchFamily="34" charset="0"/>
              </a:rPr>
              <a:t>	</a:t>
            </a:r>
            <a:r>
              <a:rPr lang="en-US" sz="2000" dirty="0">
                <a:latin typeface="Arial" panose="020B0604020202020204" pitchFamily="34" charset="0"/>
              </a:rPr>
              <a:t>a. Vertical Engines</a:t>
            </a:r>
          </a:p>
          <a:p>
            <a:pPr eaLnBrk="1" hangingPunct="1">
              <a:lnSpc>
                <a:spcPct val="150000"/>
              </a:lnSpc>
              <a:spcBef>
                <a:spcPct val="0"/>
              </a:spcBef>
              <a:buFont typeface="Arial" panose="020B0604020202020204" pitchFamily="34" charset="0"/>
              <a:buNone/>
            </a:pPr>
            <a:r>
              <a:rPr lang="en-US" sz="2000" dirty="0">
                <a:latin typeface="Arial" panose="020B0604020202020204" pitchFamily="34" charset="0"/>
              </a:rPr>
              <a:t>	b. Horizontal Engines</a:t>
            </a:r>
          </a:p>
          <a:p>
            <a:pPr eaLnBrk="1" hangingPunct="1">
              <a:lnSpc>
                <a:spcPct val="150000"/>
              </a:lnSpc>
              <a:spcBef>
                <a:spcPct val="0"/>
              </a:spcBef>
              <a:buFont typeface="Arial" panose="020B0604020202020204" pitchFamily="34" charset="0"/>
              <a:buNone/>
            </a:pPr>
            <a:r>
              <a:rPr lang="en-US" sz="2000" dirty="0">
                <a:latin typeface="Arial" panose="020B0604020202020204" pitchFamily="34" charset="0"/>
              </a:rPr>
              <a:t>	c.	Radial engines</a:t>
            </a:r>
          </a:p>
          <a:p>
            <a:pPr eaLnBrk="1" hangingPunct="1">
              <a:lnSpc>
                <a:spcPct val="150000"/>
              </a:lnSpc>
              <a:spcBef>
                <a:spcPct val="0"/>
              </a:spcBef>
              <a:buFont typeface="Arial" panose="020B0604020202020204" pitchFamily="34" charset="0"/>
              <a:buNone/>
            </a:pPr>
            <a:r>
              <a:rPr lang="en-US" sz="2000" dirty="0">
                <a:latin typeface="Arial" panose="020B0604020202020204" pitchFamily="34" charset="0"/>
              </a:rPr>
              <a:t>	d.	V-type multi-cylinder engines</a:t>
            </a:r>
          </a:p>
          <a:p>
            <a:pPr eaLnBrk="1" hangingPunct="1">
              <a:lnSpc>
                <a:spcPct val="150000"/>
              </a:lnSpc>
              <a:spcBef>
                <a:spcPct val="0"/>
              </a:spcBef>
              <a:buFont typeface="Arial" panose="020B0604020202020204" pitchFamily="34" charset="0"/>
              <a:buNone/>
            </a:pPr>
            <a:r>
              <a:rPr lang="en-US" sz="2000" dirty="0">
                <a:latin typeface="Arial" panose="020B0604020202020204" pitchFamily="34" charset="0"/>
              </a:rPr>
              <a:t>	e.	In-line multi-cylinder engines  </a:t>
            </a:r>
          </a:p>
        </p:txBody>
      </p:sp>
      <p:pic>
        <p:nvPicPr>
          <p:cNvPr id="4" name="Picture 3"/>
          <p:cNvPicPr>
            <a:picLocks noChangeAspect="1"/>
          </p:cNvPicPr>
          <p:nvPr/>
        </p:nvPicPr>
        <p:blipFill>
          <a:blip r:embed="rId2"/>
          <a:stretch>
            <a:fillRect/>
          </a:stretch>
        </p:blipFill>
        <p:spPr>
          <a:xfrm>
            <a:off x="8148587" y="0"/>
            <a:ext cx="3783144" cy="3657039"/>
          </a:xfrm>
          <a:prstGeom prst="rect">
            <a:avLst/>
          </a:prstGeom>
        </p:spPr>
      </p:pic>
      <p:pic>
        <p:nvPicPr>
          <p:cNvPr id="5" name="Picture 4"/>
          <p:cNvPicPr>
            <a:picLocks noChangeAspect="1"/>
          </p:cNvPicPr>
          <p:nvPr/>
        </p:nvPicPr>
        <p:blipFill>
          <a:blip r:embed="rId3"/>
          <a:stretch>
            <a:fillRect/>
          </a:stretch>
        </p:blipFill>
        <p:spPr>
          <a:xfrm>
            <a:off x="4168830" y="3657039"/>
            <a:ext cx="3309195" cy="3088582"/>
          </a:xfrm>
          <a:prstGeom prst="rect">
            <a:avLst/>
          </a:prstGeom>
        </p:spPr>
      </p:pic>
      <p:pic>
        <p:nvPicPr>
          <p:cNvPr id="6" name="Picture 5"/>
          <p:cNvPicPr>
            <a:picLocks noChangeAspect="1"/>
          </p:cNvPicPr>
          <p:nvPr/>
        </p:nvPicPr>
        <p:blipFill>
          <a:blip r:embed="rId4"/>
          <a:stretch>
            <a:fillRect/>
          </a:stretch>
        </p:blipFill>
        <p:spPr>
          <a:xfrm>
            <a:off x="433281" y="3644421"/>
            <a:ext cx="2864102" cy="2859578"/>
          </a:xfrm>
          <a:prstGeom prst="rect">
            <a:avLst/>
          </a:prstGeom>
        </p:spPr>
      </p:pic>
      <p:sp>
        <p:nvSpPr>
          <p:cNvPr id="7" name="Rectangle 6"/>
          <p:cNvSpPr/>
          <p:nvPr/>
        </p:nvSpPr>
        <p:spPr>
          <a:xfrm>
            <a:off x="10210800" y="3125585"/>
            <a:ext cx="645622"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8" name="Rectangle 7"/>
          <p:cNvSpPr/>
          <p:nvPr/>
        </p:nvSpPr>
        <p:spPr>
          <a:xfrm>
            <a:off x="2768139" y="5657955"/>
            <a:ext cx="440574" cy="400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9" name="Rectangle 8"/>
          <p:cNvSpPr/>
          <p:nvPr/>
        </p:nvSpPr>
        <p:spPr>
          <a:xfrm>
            <a:off x="6111421" y="6058536"/>
            <a:ext cx="457200" cy="279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pic>
        <p:nvPicPr>
          <p:cNvPr id="10" name="Picture 9"/>
          <p:cNvPicPr>
            <a:picLocks noChangeAspect="1"/>
          </p:cNvPicPr>
          <p:nvPr/>
        </p:nvPicPr>
        <p:blipFill>
          <a:blip r:embed="rId5"/>
          <a:stretch>
            <a:fillRect/>
          </a:stretch>
        </p:blipFill>
        <p:spPr>
          <a:xfrm>
            <a:off x="8046720" y="3825683"/>
            <a:ext cx="3106549" cy="2895793"/>
          </a:xfrm>
          <a:prstGeom prst="rect">
            <a:avLst/>
          </a:prstGeom>
        </p:spPr>
      </p:pic>
      <p:sp>
        <p:nvSpPr>
          <p:cNvPr id="11" name="Rectangle 10"/>
          <p:cNvSpPr/>
          <p:nvPr/>
        </p:nvSpPr>
        <p:spPr>
          <a:xfrm>
            <a:off x="10210800" y="6058536"/>
            <a:ext cx="446116" cy="279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Tree>
    <p:extLst>
      <p:ext uri="{BB962C8B-B14F-4D97-AF65-F5344CB8AC3E}">
        <p14:creationId xmlns:p14="http://schemas.microsoft.com/office/powerpoint/2010/main" val="28842261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Components of steering system</a:t>
            </a:r>
          </a:p>
        </p:txBody>
      </p:sp>
      <p:pic>
        <p:nvPicPr>
          <p:cNvPr id="16386" name="Picture 2" descr="How Power Steering System Works? - Best Explanation - Mechanical Boos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4789" y="1976132"/>
            <a:ext cx="5715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498080" y="2180492"/>
            <a:ext cx="4276578" cy="1200329"/>
          </a:xfrm>
          <a:prstGeom prst="rect">
            <a:avLst/>
          </a:prstGeom>
          <a:noFill/>
        </p:spPr>
        <p:txBody>
          <a:bodyPr wrap="square" rtlCol="0">
            <a:spAutoFit/>
          </a:bodyPr>
          <a:lstStyle/>
          <a:p>
            <a:r>
              <a:rPr lang="en-US" dirty="0"/>
              <a:t>The basic aim of steering is </a:t>
            </a:r>
            <a:r>
              <a:rPr lang="en-US" b="1" dirty="0"/>
              <a:t>to ensure that the wheels are pointing in the desired directions</a:t>
            </a:r>
            <a:r>
              <a:rPr lang="en-US" dirty="0"/>
              <a:t>. This is typically achieved by a series of linkages, rods, pivots and gears.</a:t>
            </a:r>
          </a:p>
        </p:txBody>
      </p:sp>
      <p:sp>
        <p:nvSpPr>
          <p:cNvPr id="3" name="Date Placeholder 2"/>
          <p:cNvSpPr>
            <a:spLocks noGrp="1"/>
          </p:cNvSpPr>
          <p:nvPr>
            <p:ph type="dt" sz="half" idx="10"/>
          </p:nvPr>
        </p:nvSpPr>
        <p:spPr/>
        <p:txBody>
          <a:bodyPr/>
          <a:lstStyle/>
          <a:p>
            <a:fld id="{98121632-F40A-469D-AD3A-8DE039219D9F}"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80</a:t>
            </a:fld>
            <a:endParaRPr lang="en-US"/>
          </a:p>
        </p:txBody>
      </p:sp>
    </p:spTree>
    <p:extLst>
      <p:ext uri="{BB962C8B-B14F-4D97-AF65-F5344CB8AC3E}">
        <p14:creationId xmlns:p14="http://schemas.microsoft.com/office/powerpoint/2010/main" val="2147984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C6BB8CA1-68B8-4C5B-B8B9-43CA864D1471}" type="datetime1">
              <a:rPr lang="en-US" smtClean="0"/>
              <a:t>6/10/2023</a:t>
            </a:fld>
            <a:endParaRPr lang="en-US"/>
          </a:p>
        </p:txBody>
      </p:sp>
      <p:sp>
        <p:nvSpPr>
          <p:cNvPr id="5" name="Footer Placeholder 4"/>
          <p:cNvSpPr>
            <a:spLocks noGrp="1"/>
          </p:cNvSpPr>
          <p:nvPr>
            <p:ph type="ftr" sz="quarter" idx="11"/>
          </p:nvPr>
        </p:nvSpPr>
        <p:spPr/>
        <p:txBody>
          <a:bodyPr/>
          <a:lstStyle/>
          <a:p>
            <a:r>
              <a:rPr lang="en-US"/>
              <a:t>BG Humayun MIST</a:t>
            </a:r>
          </a:p>
        </p:txBody>
      </p:sp>
      <p:sp>
        <p:nvSpPr>
          <p:cNvPr id="6" name="Slide Number Placeholder 5"/>
          <p:cNvSpPr>
            <a:spLocks noGrp="1"/>
          </p:cNvSpPr>
          <p:nvPr>
            <p:ph type="sldNum" sz="quarter" idx="12"/>
          </p:nvPr>
        </p:nvSpPr>
        <p:spPr/>
        <p:txBody>
          <a:bodyPr/>
          <a:lstStyle/>
          <a:p>
            <a:fld id="{FD3A9C47-6F93-46A7-AC03-373FACF4FD6C}" type="slidenum">
              <a:rPr lang="en-US" smtClean="0"/>
              <a:t>81</a:t>
            </a:fld>
            <a:endParaRPr lang="en-US"/>
          </a:p>
        </p:txBody>
      </p:sp>
    </p:spTree>
    <p:extLst>
      <p:ext uri="{BB962C8B-B14F-4D97-AF65-F5344CB8AC3E}">
        <p14:creationId xmlns:p14="http://schemas.microsoft.com/office/powerpoint/2010/main" val="3145078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99753" y="76200"/>
            <a:ext cx="7924800" cy="533400"/>
          </a:xfrm>
        </p:spPr>
        <p:txBody>
          <a:bodyPr>
            <a:normAutofit fontScale="90000"/>
          </a:bodyPr>
          <a:lstStyle/>
          <a:p>
            <a:pPr algn="l"/>
            <a:r>
              <a:rPr lang="en-US" sz="3200" dirty="0"/>
              <a:t/>
            </a:r>
            <a:br>
              <a:rPr lang="en-US" sz="3200" dirty="0"/>
            </a:br>
            <a:r>
              <a:rPr lang="en-US" sz="3200" dirty="0" smtClean="0"/>
              <a:t>8. </a:t>
            </a:r>
            <a:r>
              <a:rPr lang="en-US" sz="3200" dirty="0"/>
              <a:t>According to the </a:t>
            </a:r>
            <a:r>
              <a:rPr lang="en-US" sz="3200" dirty="0">
                <a:solidFill>
                  <a:srgbClr val="0070C0"/>
                </a:solidFill>
              </a:rPr>
              <a:t>type  of lubricating system:</a:t>
            </a:r>
            <a:r>
              <a:rPr lang="en-US" sz="3200" dirty="0"/>
              <a:t/>
            </a:r>
            <a:br>
              <a:rPr lang="en-US" sz="3200" dirty="0"/>
            </a:br>
            <a:endParaRPr lang="en-US" sz="3200" dirty="0"/>
          </a:p>
        </p:txBody>
      </p:sp>
      <p:sp>
        <p:nvSpPr>
          <p:cNvPr id="28675" name="Content Placeholder 2"/>
          <p:cNvSpPr>
            <a:spLocks noGrp="1"/>
          </p:cNvSpPr>
          <p:nvPr>
            <p:ph idx="1"/>
          </p:nvPr>
        </p:nvSpPr>
        <p:spPr>
          <a:xfrm>
            <a:off x="353291" y="735013"/>
            <a:ext cx="7543800" cy="1981200"/>
          </a:xfrm>
        </p:spPr>
        <p:txBody>
          <a:bodyPr/>
          <a:lstStyle/>
          <a:p>
            <a:pPr marL="107950" indent="-71438">
              <a:spcBef>
                <a:spcPct val="0"/>
              </a:spcBef>
              <a:buFont typeface="Arial" panose="020B0604020202020204" pitchFamily="34" charset="0"/>
              <a:buAutoNum type="alphaLcPeriod"/>
            </a:pPr>
            <a:r>
              <a:rPr lang="en-US" dirty="0"/>
              <a:t>  Wet sump lubrication</a:t>
            </a:r>
          </a:p>
          <a:p>
            <a:pPr marL="107950" indent="-71438">
              <a:spcBef>
                <a:spcPct val="0"/>
              </a:spcBef>
              <a:buFont typeface="Arial" panose="020B0604020202020204" pitchFamily="34" charset="0"/>
              <a:buAutoNum type="alphaLcPeriod"/>
            </a:pPr>
            <a:r>
              <a:rPr lang="en-US" dirty="0"/>
              <a:t>  Dry sump lubrication</a:t>
            </a:r>
          </a:p>
          <a:p>
            <a:pPr marL="107950" indent="-71438">
              <a:spcBef>
                <a:spcPct val="0"/>
              </a:spcBef>
              <a:buFont typeface="Arial" panose="020B0604020202020204" pitchFamily="34" charset="0"/>
              <a:buAutoNum type="alphaLcPeriod"/>
            </a:pPr>
            <a:r>
              <a:rPr lang="en-US" dirty="0"/>
              <a:t>  Pressure lubrication </a:t>
            </a:r>
          </a:p>
          <a:p>
            <a:pPr marL="107950" indent="-71438">
              <a:spcBef>
                <a:spcPct val="0"/>
              </a:spcBef>
              <a:buFont typeface="Arial" panose="020B0604020202020204" pitchFamily="34" charset="0"/>
              <a:buAutoNum type="alphaLcPeriod"/>
            </a:pPr>
            <a:r>
              <a:rPr lang="en-US" dirty="0"/>
              <a:t>  Splash lubrication</a:t>
            </a:r>
          </a:p>
        </p:txBody>
      </p:sp>
      <p:sp>
        <p:nvSpPr>
          <p:cNvPr id="2867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D3E563A-6DE1-44D8-8157-08E8998EE811}" type="slidenum">
              <a:rPr lang="en-US" sz="1200">
                <a:solidFill>
                  <a:srgbClr val="898989"/>
                </a:solidFill>
              </a:rPr>
              <a:pPr>
                <a:spcBef>
                  <a:spcPct val="0"/>
                </a:spcBef>
                <a:buFontTx/>
                <a:buNone/>
              </a:pPr>
              <a:t>9</a:t>
            </a:fld>
            <a:endParaRPr lang="en-US" sz="1200">
              <a:solidFill>
                <a:srgbClr val="898989"/>
              </a:solidFill>
            </a:endParaRPr>
          </a:p>
        </p:txBody>
      </p:sp>
      <p:pic>
        <p:nvPicPr>
          <p:cNvPr id="28677" name="Picture 2" descr="C:\Users\MajShahid\Downloads\Documents\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553" y="163392"/>
            <a:ext cx="3397134" cy="277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3" descr="C:\Users\MajShahid\Downloads\Documents\f0230-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25336"/>
            <a:ext cx="3839001" cy="33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4307976" y="3240634"/>
            <a:ext cx="3874983" cy="3514724"/>
          </a:xfrm>
          <a:prstGeom prst="rect">
            <a:avLst/>
          </a:prstGeom>
        </p:spPr>
      </p:pic>
      <p:pic>
        <p:nvPicPr>
          <p:cNvPr id="3" name="Picture 2"/>
          <p:cNvPicPr>
            <a:picLocks noChangeAspect="1"/>
          </p:cNvPicPr>
          <p:nvPr/>
        </p:nvPicPr>
        <p:blipFill>
          <a:blip r:embed="rId5"/>
          <a:stretch>
            <a:fillRect/>
          </a:stretch>
        </p:blipFill>
        <p:spPr>
          <a:xfrm>
            <a:off x="8647007" y="3195726"/>
            <a:ext cx="2706793" cy="3343186"/>
          </a:xfrm>
          <a:prstGeom prst="rect">
            <a:avLst/>
          </a:prstGeom>
        </p:spPr>
      </p:pic>
    </p:spTree>
    <p:extLst>
      <p:ext uri="{BB962C8B-B14F-4D97-AF65-F5344CB8AC3E}">
        <p14:creationId xmlns:p14="http://schemas.microsoft.com/office/powerpoint/2010/main" val="31186877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1753</TotalTime>
  <Words>2526</Words>
  <Application>Microsoft Office PowerPoint</Application>
  <PresentationFormat>Widescreen</PresentationFormat>
  <Paragraphs>564</Paragraphs>
  <Slides>81</Slides>
  <Notes>3</Notes>
  <HiddenSlides>8</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81</vt:i4>
      </vt:variant>
    </vt:vector>
  </HeadingPairs>
  <TitlesOfParts>
    <vt:vector size="94" baseType="lpstr">
      <vt:lpstr>Arial</vt:lpstr>
      <vt:lpstr>Calibri</vt:lpstr>
      <vt:lpstr>Calibri Light</vt:lpstr>
      <vt:lpstr>Cambria</vt:lpstr>
      <vt:lpstr>Vrinda</vt:lpstr>
      <vt:lpstr>Wingdings</vt:lpstr>
      <vt:lpstr>Office Theme</vt:lpstr>
      <vt:lpstr>1_Office Theme</vt:lpstr>
      <vt:lpstr>2_Office Theme</vt:lpstr>
      <vt:lpstr>3_Office Theme</vt:lpstr>
      <vt:lpstr>4_Office Theme</vt:lpstr>
      <vt:lpstr>5_Office Theme</vt:lpstr>
      <vt:lpstr>6_Office Theme</vt:lpstr>
      <vt:lpstr>ME 161  Introduction to Mechanical Engineering Lec Note 2: Brig Gen Humayun</vt:lpstr>
      <vt:lpstr>Engine</vt:lpstr>
      <vt:lpstr>Internal Combustion Engine (IC Engine)</vt:lpstr>
      <vt:lpstr>Classification of I.C. Engine </vt:lpstr>
      <vt:lpstr>PowerPoint Presentation</vt:lpstr>
      <vt:lpstr>PowerPoint Presentation</vt:lpstr>
      <vt:lpstr>PowerPoint Presentation</vt:lpstr>
      <vt:lpstr>PowerPoint Presentation</vt:lpstr>
      <vt:lpstr> 8. According to the type  of lubricating system: </vt:lpstr>
      <vt:lpstr>9.   According to the cycle  of operation:</vt:lpstr>
      <vt:lpstr>PowerPoint Presentation</vt:lpstr>
      <vt:lpstr>PowerPoint Presentation</vt:lpstr>
      <vt:lpstr>Comparison of 4 Stroke and 2 Stroke Engine</vt:lpstr>
      <vt:lpstr>PowerPoint Presentation</vt:lpstr>
      <vt:lpstr>PowerPoint Presentation</vt:lpstr>
      <vt:lpstr>4 Stoke Internal Combustion Engine</vt:lpstr>
      <vt:lpstr>Basic Components of a 4 Stroke Engine</vt:lpstr>
      <vt:lpstr>PowerPoint Presentation</vt:lpstr>
      <vt:lpstr>Main Components of I.C. Engine</vt:lpstr>
      <vt:lpstr>Cylinder head</vt:lpstr>
      <vt:lpstr>Piston</vt:lpstr>
      <vt:lpstr> Piston Ring </vt:lpstr>
      <vt:lpstr>Connecting Rod</vt:lpstr>
      <vt:lpstr>Crank Shaft</vt:lpstr>
      <vt:lpstr>PowerPoint Presentation</vt:lpstr>
      <vt:lpstr>PowerPoint Presentation</vt:lpstr>
      <vt:lpstr>Engine Terminologies</vt:lpstr>
      <vt:lpstr>PowerPoint Presentation</vt:lpstr>
      <vt:lpstr>Engine Terminologies</vt:lpstr>
      <vt:lpstr>Engine Terminologies</vt:lpstr>
      <vt:lpstr>Engine Terminologies</vt:lpstr>
      <vt:lpstr>PowerPoint Presentation</vt:lpstr>
      <vt:lpstr>Sequence of operation of 4 Stroke Petrol (SI) Engine</vt:lpstr>
      <vt:lpstr>Sequence of operation of 4 Stroke Diesel (CI)Engine </vt:lpstr>
      <vt:lpstr>PowerPoint Presentation</vt:lpstr>
      <vt:lpstr>Cooling system of engine</vt:lpstr>
      <vt:lpstr>PowerPoint Presentation</vt:lpstr>
      <vt:lpstr>Components used in Water Cooling system </vt:lpstr>
      <vt:lpstr>PowerPoint Presentation</vt:lpstr>
      <vt:lpstr>Thermostat Valve</vt:lpstr>
      <vt:lpstr>Cooling System- Water Cooling</vt:lpstr>
      <vt:lpstr>PowerPoint Presentation</vt:lpstr>
      <vt:lpstr>Lubricating System Parts</vt:lpstr>
      <vt:lpstr>PowerPoint Presentation</vt:lpstr>
      <vt:lpstr>A good lubricant generally possesses the following characteristics: </vt:lpstr>
      <vt:lpstr>Lubricating  System</vt:lpstr>
      <vt:lpstr>Fuel  System</vt:lpstr>
      <vt:lpstr>Fuel  System</vt:lpstr>
      <vt:lpstr>Super Charger</vt:lpstr>
      <vt:lpstr>Turbocharger with intercooler working principle</vt:lpstr>
      <vt:lpstr>PowerPoint Presentation</vt:lpstr>
      <vt:lpstr>Engine Power</vt:lpstr>
      <vt:lpstr>PowerPoint Presentation</vt:lpstr>
      <vt:lpstr>PowerPoint Presentation</vt:lpstr>
      <vt:lpstr>Factors Affecting Engine Performance</vt:lpstr>
      <vt:lpstr>Fuel Rating </vt:lpstr>
      <vt:lpstr>Fuel Rating </vt:lpstr>
      <vt:lpstr>PowerPoint Presentation</vt:lpstr>
      <vt:lpstr>PowerPoint Presentation</vt:lpstr>
      <vt:lpstr>Series, Parallel, Series-Parallel  Hybrid Veh</vt:lpstr>
      <vt:lpstr>Hybrid vehicle drivetrain</vt:lpstr>
      <vt:lpstr>PowerPoint Presentation</vt:lpstr>
      <vt:lpstr>Benefits of Using Hybrid Car</vt:lpstr>
      <vt:lpstr>Disadvantages of Hybrid Veh</vt:lpstr>
      <vt:lpstr>PowerPoint Presentation</vt:lpstr>
      <vt:lpstr>PowerPoint Presentation</vt:lpstr>
      <vt:lpstr>Electronic fuel injection (EFI) system</vt:lpstr>
      <vt:lpstr>Component of exhaust system </vt:lpstr>
      <vt:lpstr>Function of Catalytic converter</vt:lpstr>
      <vt:lpstr>PowerPoint Presentation</vt:lpstr>
      <vt:lpstr>PowerPoint Presentation</vt:lpstr>
      <vt:lpstr>PowerPoint Presentation</vt:lpstr>
      <vt:lpstr>How does clutch system in car works</vt:lpstr>
      <vt:lpstr>Transmission gear box</vt:lpstr>
      <vt:lpstr>Differential</vt:lpstr>
      <vt:lpstr>Transmission of power engine to wheel  in automobile</vt:lpstr>
      <vt:lpstr>PowerPoint Presentation</vt:lpstr>
      <vt:lpstr>Fluid coupling/Torque converter  </vt:lpstr>
      <vt:lpstr>Components of a brake system</vt:lpstr>
      <vt:lpstr>Components of steering system</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ASUS</cp:lastModifiedBy>
  <cp:revision>83</cp:revision>
  <dcterms:created xsi:type="dcterms:W3CDTF">2022-07-26T16:33:08Z</dcterms:created>
  <dcterms:modified xsi:type="dcterms:W3CDTF">2023-06-10T18:11:04Z</dcterms:modified>
</cp:coreProperties>
</file>